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1" r:id="rId5"/>
    <p:sldId id="265" r:id="rId6"/>
    <p:sldId id="262" r:id="rId7"/>
    <p:sldId id="263" r:id="rId8"/>
    <p:sldId id="264" r:id="rId9"/>
    <p:sldId id="266" r:id="rId10"/>
    <p:sldId id="267" r:id="rId11"/>
    <p:sldId id="269" r:id="rId12"/>
    <p:sldId id="268" r:id="rId13"/>
    <p:sldId id="270" r:id="rId14"/>
    <p:sldId id="271" r:id="rId15"/>
    <p:sldId id="278" r:id="rId16"/>
    <p:sldId id="272" r:id="rId17"/>
    <p:sldId id="273" r:id="rId18"/>
    <p:sldId id="274" r:id="rId19"/>
    <p:sldId id="276" r:id="rId20"/>
    <p:sldId id="275" r:id="rId21"/>
    <p:sldId id="279" r:id="rId22"/>
    <p:sldId id="280" r:id="rId23"/>
    <p:sldId id="281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53B7C"/>
    <a:srgbClr val="E0BEBD"/>
    <a:srgbClr val="374A5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817" autoAdjust="0"/>
    <p:restoredTop sz="86380" autoAdjust="0"/>
  </p:normalViewPr>
  <p:slideViewPr>
    <p:cSldViewPr snapToGrid="0">
      <p:cViewPr varScale="1">
        <p:scale>
          <a:sx n="73" d="100"/>
          <a:sy n="73" d="100"/>
        </p:scale>
        <p:origin x="-143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0" y="219966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2723-32D8-466D-B134-F9E02D1275BF}" type="datetimeFigureOut">
              <a:rPr lang="en-US" smtClean="0"/>
              <a:pPr/>
              <a:t>3/21/2021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1421B-B572-47DE-B0A9-22204E91117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91563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2723-32D8-466D-B134-F9E02D1275BF}" type="datetimeFigureOut">
              <a:rPr lang="en-US" smtClean="0"/>
              <a:pPr/>
              <a:t>3/21/2021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1421B-B572-47DE-B0A9-22204E9111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4104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2723-32D8-466D-B134-F9E02D1275BF}" type="datetimeFigureOut">
              <a:rPr lang="en-US" smtClean="0"/>
              <a:pPr/>
              <a:t>3/21/2021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1421B-B572-47DE-B0A9-22204E9111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5356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2723-32D8-466D-B134-F9E02D1275BF}" type="datetimeFigureOut">
              <a:rPr lang="en-US" smtClean="0"/>
              <a:pPr/>
              <a:t>3/21/2021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1421B-B572-47DE-B0A9-22204E9111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39043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2723-32D8-466D-B134-F9E02D1275BF}" type="datetimeFigureOut">
              <a:rPr lang="en-US" smtClean="0"/>
              <a:pPr/>
              <a:t>3/21/2021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1421B-B572-47DE-B0A9-22204E9111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03560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2723-32D8-466D-B134-F9E02D1275BF}" type="datetimeFigureOut">
              <a:rPr lang="en-US" smtClean="0"/>
              <a:pPr/>
              <a:t>3/21/2021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1421B-B572-47DE-B0A9-22204E9111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62888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2723-32D8-466D-B134-F9E02D1275BF}" type="datetimeFigureOut">
              <a:rPr lang="en-US" smtClean="0"/>
              <a:pPr/>
              <a:t>3/21/2021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1421B-B572-47DE-B0A9-22204E9111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83037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2723-32D8-466D-B134-F9E02D1275BF}" type="datetimeFigureOut">
              <a:rPr lang="en-US" smtClean="0"/>
              <a:pPr/>
              <a:t>3/21/2021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1421B-B572-47DE-B0A9-22204E9111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75787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2723-32D8-466D-B134-F9E02D1275BF}" type="datetimeFigureOut">
              <a:rPr lang="en-US" smtClean="0"/>
              <a:pPr/>
              <a:t>3/21/2021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1421B-B572-47DE-B0A9-22204E9111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93863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2723-32D8-466D-B134-F9E02D1275BF}" type="datetimeFigureOut">
              <a:rPr lang="en-US" smtClean="0"/>
              <a:pPr/>
              <a:t>3/21/2021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1421B-B572-47DE-B0A9-22204E9111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120236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2723-32D8-466D-B134-F9E02D1275BF}" type="datetimeFigureOut">
              <a:rPr lang="en-US" smtClean="0"/>
              <a:pPr/>
              <a:t>3/21/2021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1421B-B572-47DE-B0A9-22204E9111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40426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82723-32D8-466D-B134-F9E02D1275BF}" type="datetimeFigureOut">
              <a:rPr lang="en-US" smtClean="0"/>
              <a:pPr/>
              <a:t>3/21/2021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81421B-B572-47DE-B0A9-22204E91117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93775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88707"/>
            <a:ext cx="7772400" cy="2387600"/>
          </a:xfrm>
        </p:spPr>
        <p:txBody>
          <a:bodyPr/>
          <a:lstStyle/>
          <a:p>
            <a:r>
              <a:rPr lang="en-US" b="1" dirty="0" smtClean="0">
                <a:solidFill>
                  <a:srgbClr val="374A51"/>
                </a:solidFill>
              </a:rPr>
              <a:t>Reported Speech</a:t>
            </a:r>
            <a:endParaRPr lang="en-US" b="1" dirty="0">
              <a:solidFill>
                <a:srgbClr val="374A5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068382"/>
            <a:ext cx="6858000" cy="1655762"/>
          </a:xfrm>
        </p:spPr>
        <p:txBody>
          <a:bodyPr/>
          <a:lstStyle/>
          <a:p>
            <a:r>
              <a:rPr lang="ru-RU" dirty="0" smtClean="0">
                <a:solidFill>
                  <a:srgbClr val="E0BEBD"/>
                </a:solidFill>
              </a:rPr>
              <a:t>Косвенная речь</a:t>
            </a:r>
            <a:endParaRPr lang="en-US" dirty="0">
              <a:solidFill>
                <a:srgbClr val="E0BEB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976463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b="1" dirty="0" smtClean="0">
                <a:solidFill>
                  <a:srgbClr val="853B7C"/>
                </a:solidFill>
                <a:latin typeface="+mn-lt"/>
                <a:ea typeface="+mn-ea"/>
                <a:cs typeface="+mn-cs"/>
              </a:rPr>
              <a:t>Direct speech</a:t>
            </a:r>
            <a:endParaRPr lang="ru-RU" sz="6000" b="1" dirty="0" smtClean="0">
              <a:solidFill>
                <a:srgbClr val="853B7C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67839" y="1786436"/>
            <a:ext cx="7886700" cy="4351338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ru-RU" sz="2400" dirty="0" smtClean="0"/>
          </a:p>
          <a:p>
            <a:pPr algn="ctr">
              <a:buNone/>
            </a:pPr>
            <a:r>
              <a:rPr lang="ru-RU" sz="2400" dirty="0" smtClean="0"/>
              <a:t>Это чьи-либо слова, которые мы передаем в виде цитаты</a:t>
            </a:r>
          </a:p>
          <a:p>
            <a:pPr algn="ctr">
              <a:buNone/>
            </a:pPr>
            <a:endParaRPr lang="ru-RU" sz="2400" dirty="0" smtClean="0"/>
          </a:p>
          <a:p>
            <a:pPr algn="ctr">
              <a:buNone/>
            </a:pPr>
            <a:r>
              <a:rPr lang="ru-RU" sz="2400" dirty="0" smtClean="0"/>
              <a:t>Выделяется кавычками, а после слов, вводящих прямую речь, ставится запятая</a:t>
            </a:r>
          </a:p>
          <a:p>
            <a:pPr algn="ctr">
              <a:buNone/>
            </a:pP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000" b="1" dirty="0" smtClean="0"/>
              <a:t> </a:t>
            </a:r>
            <a:r>
              <a:rPr lang="en-US" sz="2000" b="1" i="1" dirty="0" smtClean="0">
                <a:solidFill>
                  <a:srgbClr val="853B7C"/>
                </a:solidFill>
              </a:rPr>
              <a:t>Harry</a:t>
            </a:r>
            <a:r>
              <a:rPr lang="ru-RU" sz="2000" b="1" i="1" dirty="0" smtClean="0">
                <a:solidFill>
                  <a:srgbClr val="853B7C"/>
                </a:solidFill>
              </a:rPr>
              <a:t> </a:t>
            </a:r>
            <a:r>
              <a:rPr lang="ru-RU" sz="2000" b="1" i="1" dirty="0" err="1" smtClean="0">
                <a:solidFill>
                  <a:srgbClr val="853B7C"/>
                </a:solidFill>
              </a:rPr>
              <a:t>says</a:t>
            </a:r>
            <a:r>
              <a:rPr lang="ru-RU" sz="2000" b="1" i="1" dirty="0" smtClean="0">
                <a:solidFill>
                  <a:srgbClr val="853B7C"/>
                </a:solidFill>
              </a:rPr>
              <a:t>, "I </a:t>
            </a:r>
            <a:r>
              <a:rPr lang="ru-RU" sz="2000" b="1" i="1" dirty="0" err="1" smtClean="0">
                <a:solidFill>
                  <a:srgbClr val="853B7C"/>
                </a:solidFill>
              </a:rPr>
              <a:t>like</a:t>
            </a:r>
            <a:r>
              <a:rPr lang="ru-RU" sz="2000" b="1" i="1" dirty="0" smtClean="0">
                <a:solidFill>
                  <a:srgbClr val="853B7C"/>
                </a:solidFill>
              </a:rPr>
              <a:t> </a:t>
            </a:r>
            <a:r>
              <a:rPr lang="ru-RU" sz="2000" b="1" i="1" dirty="0" err="1" smtClean="0">
                <a:solidFill>
                  <a:srgbClr val="853B7C"/>
                </a:solidFill>
              </a:rPr>
              <a:t>English</a:t>
            </a:r>
            <a:r>
              <a:rPr lang="ru-RU" sz="2000" b="1" i="1" dirty="0" smtClean="0">
                <a:solidFill>
                  <a:srgbClr val="853B7C"/>
                </a:solidFill>
              </a:rPr>
              <a:t>." </a:t>
            </a:r>
            <a:r>
              <a:rPr lang="ru-RU" sz="2000" b="1" i="1" dirty="0" smtClean="0">
                <a:solidFill>
                  <a:srgbClr val="853B7C"/>
                </a:solidFill>
              </a:rPr>
              <a:t>– Гарри говорит</a:t>
            </a:r>
            <a:r>
              <a:rPr lang="ru-RU" sz="2000" b="1" i="1" dirty="0" smtClean="0">
                <a:solidFill>
                  <a:srgbClr val="853B7C"/>
                </a:solidFill>
              </a:rPr>
              <a:t>: «Я люблю английский».</a:t>
            </a:r>
          </a:p>
          <a:p>
            <a:pPr algn="ctr">
              <a:buNone/>
            </a:pPr>
            <a:endParaRPr lang="ru-RU" sz="2400" i="1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800" b="1" dirty="0" smtClean="0">
                <a:solidFill>
                  <a:srgbClr val="853B7C"/>
                </a:solidFill>
                <a:latin typeface="+mn-lt"/>
                <a:ea typeface="+mn-ea"/>
                <a:cs typeface="+mn-cs"/>
              </a:rPr>
              <a:t>Reported speech </a:t>
            </a:r>
            <a:r>
              <a:rPr lang="ru-RU" sz="4800" b="1" dirty="0" smtClean="0">
                <a:solidFill>
                  <a:srgbClr val="853B7C"/>
                </a:solidFill>
                <a:latin typeface="+mn-lt"/>
                <a:ea typeface="+mn-ea"/>
                <a:cs typeface="+mn-cs"/>
              </a:rPr>
              <a:t/>
            </a:r>
            <a:br>
              <a:rPr lang="ru-RU" sz="4800" b="1" dirty="0" smtClean="0">
                <a:solidFill>
                  <a:srgbClr val="853B7C"/>
                </a:solidFill>
                <a:latin typeface="+mn-lt"/>
                <a:ea typeface="+mn-ea"/>
                <a:cs typeface="+mn-cs"/>
              </a:rPr>
            </a:br>
            <a:r>
              <a:rPr lang="en-US" sz="4800" b="1" dirty="0" smtClean="0">
                <a:solidFill>
                  <a:srgbClr val="853B7C"/>
                </a:solidFill>
                <a:latin typeface="+mn-lt"/>
                <a:ea typeface="+mn-ea"/>
                <a:cs typeface="+mn-cs"/>
              </a:rPr>
              <a:t>(Indirect speech)</a:t>
            </a:r>
            <a:endParaRPr lang="ru-RU" sz="4800" b="1" dirty="0" smtClean="0">
              <a:solidFill>
                <a:srgbClr val="853B7C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2400" dirty="0" smtClean="0"/>
              <a:t>Это передача чьих-то слов без точного их цитирования, от третьего лица.</a:t>
            </a:r>
          </a:p>
          <a:p>
            <a:pPr algn="ctr">
              <a:buNone/>
            </a:pPr>
            <a:endParaRPr lang="ru-RU" sz="2400" dirty="0" smtClean="0"/>
          </a:p>
          <a:p>
            <a:pPr algn="ctr">
              <a:buNone/>
            </a:pPr>
            <a:r>
              <a:rPr lang="ru-RU" sz="2400" dirty="0" smtClean="0"/>
              <a:t>Здесь не важно процитировать реплику дословно, но важно передать содержание и смысл. </a:t>
            </a:r>
          </a:p>
          <a:p>
            <a:pPr algn="ctr">
              <a:buNone/>
            </a:pPr>
            <a:endParaRPr lang="ru-RU" sz="2400" dirty="0" smtClean="0"/>
          </a:p>
          <a:p>
            <a:pPr algn="ctr">
              <a:buNone/>
            </a:pPr>
            <a:r>
              <a:rPr lang="en-US" sz="2000" b="1" i="1" dirty="0" smtClean="0">
                <a:solidFill>
                  <a:srgbClr val="853B7C"/>
                </a:solidFill>
              </a:rPr>
              <a:t>Harry </a:t>
            </a:r>
            <a:r>
              <a:rPr lang="en-US" sz="2000" b="1" i="1" dirty="0" smtClean="0">
                <a:solidFill>
                  <a:srgbClr val="853B7C"/>
                </a:solidFill>
              </a:rPr>
              <a:t>says </a:t>
            </a:r>
            <a:r>
              <a:rPr lang="en-US" sz="2000" b="1" i="1" dirty="0" smtClean="0">
                <a:solidFill>
                  <a:srgbClr val="853B7C"/>
                </a:solidFill>
              </a:rPr>
              <a:t>that </a:t>
            </a:r>
            <a:r>
              <a:rPr lang="en-US" sz="2000" b="1" i="1" dirty="0" smtClean="0">
                <a:solidFill>
                  <a:srgbClr val="853B7C"/>
                </a:solidFill>
              </a:rPr>
              <a:t>he </a:t>
            </a:r>
            <a:r>
              <a:rPr lang="en-US" sz="2000" b="1" i="1" dirty="0" smtClean="0">
                <a:solidFill>
                  <a:srgbClr val="853B7C"/>
                </a:solidFill>
              </a:rPr>
              <a:t>likes English. – </a:t>
            </a:r>
            <a:r>
              <a:rPr lang="ru-RU" sz="2000" b="1" i="1" dirty="0" smtClean="0">
                <a:solidFill>
                  <a:srgbClr val="853B7C"/>
                </a:solidFill>
              </a:rPr>
              <a:t>Гарри</a:t>
            </a:r>
            <a:r>
              <a:rPr lang="ru-RU" sz="2000" b="1" i="1" dirty="0" smtClean="0">
                <a:solidFill>
                  <a:srgbClr val="853B7C"/>
                </a:solidFill>
              </a:rPr>
              <a:t> </a:t>
            </a:r>
            <a:r>
              <a:rPr lang="ru-RU" sz="2000" b="1" i="1" dirty="0" smtClean="0">
                <a:solidFill>
                  <a:srgbClr val="853B7C"/>
                </a:solidFill>
              </a:rPr>
              <a:t>говорит, что любит английский.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800" b="1" dirty="0" smtClean="0">
                <a:solidFill>
                  <a:srgbClr val="853B7C"/>
                </a:solidFill>
                <a:latin typeface="+mn-lt"/>
                <a:ea typeface="+mn-ea"/>
                <a:cs typeface="+mn-cs"/>
              </a:rPr>
              <a:t>Reported speech </a:t>
            </a:r>
            <a:r>
              <a:rPr lang="ru-RU" sz="4800" b="1" dirty="0" smtClean="0">
                <a:solidFill>
                  <a:srgbClr val="853B7C"/>
                </a:solidFill>
                <a:latin typeface="+mn-lt"/>
                <a:ea typeface="+mn-ea"/>
                <a:cs typeface="+mn-cs"/>
              </a:rPr>
              <a:t/>
            </a:r>
            <a:br>
              <a:rPr lang="ru-RU" sz="4800" b="1" dirty="0" smtClean="0">
                <a:solidFill>
                  <a:srgbClr val="853B7C"/>
                </a:solidFill>
                <a:latin typeface="+mn-lt"/>
                <a:ea typeface="+mn-ea"/>
                <a:cs typeface="+mn-cs"/>
              </a:rPr>
            </a:br>
            <a:r>
              <a:rPr lang="en-US" sz="4800" b="1" dirty="0" smtClean="0">
                <a:solidFill>
                  <a:srgbClr val="853B7C"/>
                </a:solidFill>
                <a:latin typeface="+mn-lt"/>
                <a:ea typeface="+mn-ea"/>
                <a:cs typeface="+mn-cs"/>
              </a:rPr>
              <a:t>(Indirect speech)</a:t>
            </a:r>
            <a:endParaRPr lang="ru-RU" sz="4800" b="1" dirty="0">
              <a:solidFill>
                <a:srgbClr val="853B7C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2400" dirty="0" smtClean="0"/>
              <a:t>Все предложения с косвенной речью, являются сложноподчиненными.</a:t>
            </a:r>
          </a:p>
          <a:p>
            <a:pPr algn="ctr">
              <a:buNone/>
            </a:pPr>
            <a:endParaRPr lang="ru-RU" sz="2400" dirty="0" smtClean="0"/>
          </a:p>
          <a:p>
            <a:pPr algn="ctr">
              <a:buNone/>
            </a:pPr>
            <a:r>
              <a:rPr lang="ru-RU" sz="2400" dirty="0" smtClean="0"/>
              <a:t> Главное предложение - слова автора.</a:t>
            </a:r>
          </a:p>
          <a:p>
            <a:pPr algn="ctr">
              <a:buNone/>
            </a:pPr>
            <a:r>
              <a:rPr lang="ru-RU" sz="2400" dirty="0" smtClean="0"/>
              <a:t>Придаточное предложение — косвенная речь. </a:t>
            </a:r>
          </a:p>
          <a:p>
            <a:pPr algn="ctr">
              <a:buNone/>
            </a:pPr>
            <a:endParaRPr lang="ru-RU" sz="2400" dirty="0" smtClean="0"/>
          </a:p>
          <a:p>
            <a:pPr algn="ctr">
              <a:buNone/>
            </a:pPr>
            <a:r>
              <a:rPr lang="en-US" sz="2000" b="1" i="1" dirty="0" smtClean="0">
                <a:solidFill>
                  <a:srgbClr val="853B7C"/>
                </a:solidFill>
              </a:rPr>
              <a:t>Har</a:t>
            </a:r>
            <a:r>
              <a:rPr lang="en-US" sz="2000" b="1" i="1" dirty="0" smtClean="0">
                <a:solidFill>
                  <a:srgbClr val="853B7C"/>
                </a:solidFill>
              </a:rPr>
              <a:t>ry </a:t>
            </a:r>
            <a:r>
              <a:rPr lang="en-US" sz="2000" b="1" i="1" dirty="0" smtClean="0">
                <a:solidFill>
                  <a:srgbClr val="853B7C"/>
                </a:solidFill>
              </a:rPr>
              <a:t>says </a:t>
            </a:r>
            <a:r>
              <a:rPr lang="ru-RU" sz="2000" b="1" i="1" dirty="0" smtClean="0"/>
              <a:t>(слова автора) </a:t>
            </a:r>
            <a:r>
              <a:rPr lang="en-US" sz="2000" b="1" i="1" dirty="0" smtClean="0">
                <a:solidFill>
                  <a:srgbClr val="853B7C"/>
                </a:solidFill>
              </a:rPr>
              <a:t>that </a:t>
            </a:r>
            <a:r>
              <a:rPr lang="en-US" sz="2000" b="1" i="1" dirty="0" smtClean="0">
                <a:solidFill>
                  <a:srgbClr val="853B7C"/>
                </a:solidFill>
              </a:rPr>
              <a:t>he </a:t>
            </a:r>
            <a:r>
              <a:rPr lang="en-US" sz="2000" b="1" i="1" dirty="0" smtClean="0">
                <a:solidFill>
                  <a:srgbClr val="853B7C"/>
                </a:solidFill>
              </a:rPr>
              <a:t>likes English</a:t>
            </a:r>
            <a:r>
              <a:rPr lang="ru-RU" sz="2000" b="1" i="1" dirty="0" smtClean="0">
                <a:solidFill>
                  <a:srgbClr val="853B7C"/>
                </a:solidFill>
              </a:rPr>
              <a:t> </a:t>
            </a:r>
            <a:r>
              <a:rPr lang="ru-RU" sz="2000" b="1" i="1" dirty="0" smtClean="0"/>
              <a:t>(косвенная речь).</a:t>
            </a:r>
          </a:p>
          <a:p>
            <a:pPr algn="ctr">
              <a:buNone/>
            </a:pPr>
            <a:endParaRPr lang="ru-RU" sz="2000" dirty="0" smtClean="0"/>
          </a:p>
          <a:p>
            <a:pPr algn="ctr">
              <a:buNone/>
            </a:pPr>
            <a:r>
              <a:rPr lang="ru-RU" sz="2400" dirty="0" smtClean="0"/>
              <a:t>Запятая после слов автора в английском языке не ставится.</a:t>
            </a:r>
          </a:p>
          <a:p>
            <a:pPr algn="ctr">
              <a:buNone/>
            </a:pPr>
            <a:endParaRPr lang="ru-RU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800" b="1" dirty="0" smtClean="0">
                <a:solidFill>
                  <a:srgbClr val="853B7C"/>
                </a:solidFill>
                <a:latin typeface="+mn-lt"/>
                <a:ea typeface="+mn-ea"/>
                <a:cs typeface="+mn-cs"/>
              </a:rPr>
              <a:t>Reported speech </a:t>
            </a:r>
            <a:r>
              <a:rPr lang="ru-RU" sz="4800" b="1" dirty="0" smtClean="0">
                <a:solidFill>
                  <a:srgbClr val="853B7C"/>
                </a:solidFill>
                <a:latin typeface="+mn-lt"/>
                <a:ea typeface="+mn-ea"/>
                <a:cs typeface="+mn-cs"/>
              </a:rPr>
              <a:t/>
            </a:r>
            <a:br>
              <a:rPr lang="ru-RU" sz="4800" b="1" dirty="0" smtClean="0">
                <a:solidFill>
                  <a:srgbClr val="853B7C"/>
                </a:solidFill>
                <a:latin typeface="+mn-lt"/>
                <a:ea typeface="+mn-ea"/>
                <a:cs typeface="+mn-cs"/>
              </a:rPr>
            </a:br>
            <a:r>
              <a:rPr lang="en-US" sz="4800" b="1" dirty="0" smtClean="0">
                <a:solidFill>
                  <a:srgbClr val="853B7C"/>
                </a:solidFill>
                <a:latin typeface="+mn-lt"/>
                <a:ea typeface="+mn-ea"/>
                <a:cs typeface="+mn-cs"/>
              </a:rPr>
              <a:t>(Indirect speech)</a:t>
            </a:r>
            <a:endParaRPr lang="ru-RU" sz="4800" b="1" dirty="0">
              <a:solidFill>
                <a:srgbClr val="853B7C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 fontAlgn="base">
              <a:buNone/>
            </a:pPr>
            <a:r>
              <a:rPr lang="ru-RU" sz="2400" dirty="0" smtClean="0"/>
              <a:t>Схема предложения с косвенной речью:</a:t>
            </a:r>
          </a:p>
          <a:p>
            <a:pPr algn="ctr" fontAlgn="base">
              <a:buNone/>
            </a:pPr>
            <a:endParaRPr lang="ru-RU" sz="2400" dirty="0" smtClean="0"/>
          </a:p>
          <a:p>
            <a:pPr algn="ctr" fontAlgn="base">
              <a:buNone/>
            </a:pPr>
            <a:r>
              <a:rPr lang="ru-RU" sz="2400" b="1" i="1" dirty="0" smtClean="0">
                <a:solidFill>
                  <a:srgbClr val="853B7C"/>
                </a:solidFill>
              </a:rPr>
              <a:t>Слова автора — вводное слово — косвенная речь.</a:t>
            </a:r>
          </a:p>
          <a:p>
            <a:pPr algn="ctr" fontAlgn="base">
              <a:buNone/>
            </a:pPr>
            <a:endParaRPr lang="en-US" sz="2400" b="1" i="1" dirty="0" smtClean="0">
              <a:solidFill>
                <a:srgbClr val="853B7C"/>
              </a:solidFill>
            </a:endParaRPr>
          </a:p>
          <a:p>
            <a:pPr algn="ctr" fontAlgn="base">
              <a:buNone/>
            </a:pPr>
            <a:r>
              <a:rPr lang="ru-RU" sz="2400" dirty="0" smtClean="0"/>
              <a:t>Вводное слово это союз «</a:t>
            </a:r>
            <a:r>
              <a:rPr lang="en-US" sz="2400" dirty="0" smtClean="0"/>
              <a:t>that</a:t>
            </a:r>
            <a:r>
              <a:rPr lang="ru-RU" sz="2400" dirty="0" smtClean="0"/>
              <a:t>» – «что»</a:t>
            </a:r>
          </a:p>
          <a:p>
            <a:pPr algn="ctr" fontAlgn="base">
              <a:buNone/>
            </a:pPr>
            <a:endParaRPr lang="en-US" sz="2400" dirty="0" smtClean="0"/>
          </a:p>
          <a:p>
            <a:pPr algn="ctr" fontAlgn="base">
              <a:buNone/>
            </a:pPr>
            <a:r>
              <a:rPr lang="ru-RU" sz="2400" dirty="0" smtClean="0"/>
              <a:t>«</a:t>
            </a:r>
            <a:r>
              <a:rPr lang="en-US" sz="2400" b="1" dirty="0" err="1" smtClean="0"/>
              <a:t>T</a:t>
            </a:r>
            <a:r>
              <a:rPr lang="ru-RU" sz="2400" b="1" dirty="0" err="1" smtClean="0"/>
              <a:t>hat</a:t>
            </a:r>
            <a:r>
              <a:rPr lang="ru-RU" sz="2400" dirty="0" smtClean="0"/>
              <a:t>» после глаголов «</a:t>
            </a:r>
            <a:r>
              <a:rPr lang="ru-RU" sz="2400" b="1" dirty="0" err="1" smtClean="0"/>
              <a:t>say</a:t>
            </a:r>
            <a:r>
              <a:rPr lang="ru-RU" sz="2400" dirty="0" smtClean="0"/>
              <a:t>», «</a:t>
            </a:r>
            <a:r>
              <a:rPr lang="ru-RU" sz="2400" b="1" dirty="0" err="1" smtClean="0"/>
              <a:t>know</a:t>
            </a:r>
            <a:r>
              <a:rPr lang="ru-RU" sz="2400" dirty="0" smtClean="0"/>
              <a:t>», «</a:t>
            </a:r>
            <a:r>
              <a:rPr lang="ru-RU" sz="2400" b="1" dirty="0" err="1" smtClean="0"/>
              <a:t>think</a:t>
            </a:r>
            <a:r>
              <a:rPr lang="ru-RU" sz="2400" dirty="0" smtClean="0"/>
              <a:t>» и т. п. может быть опущен.</a:t>
            </a:r>
          </a:p>
          <a:p>
            <a:pPr algn="ctr" fontAlgn="base">
              <a:buNone/>
            </a:pPr>
            <a:r>
              <a:rPr lang="en-US" sz="2000" b="1" i="1" dirty="0" smtClean="0">
                <a:solidFill>
                  <a:srgbClr val="853B7C"/>
                </a:solidFill>
              </a:rPr>
              <a:t>Harr</a:t>
            </a:r>
            <a:r>
              <a:rPr lang="en-US" sz="2000" b="1" i="1" dirty="0" smtClean="0">
                <a:solidFill>
                  <a:srgbClr val="853B7C"/>
                </a:solidFill>
              </a:rPr>
              <a:t>y </a:t>
            </a:r>
            <a:r>
              <a:rPr lang="en-US" sz="2000" b="1" i="1" dirty="0" smtClean="0">
                <a:solidFill>
                  <a:srgbClr val="853B7C"/>
                </a:solidFill>
              </a:rPr>
              <a:t>says </a:t>
            </a:r>
            <a:r>
              <a:rPr lang="en-US" sz="2000" b="1" i="1" dirty="0" smtClean="0">
                <a:solidFill>
                  <a:srgbClr val="853B7C"/>
                </a:solidFill>
              </a:rPr>
              <a:t>he </a:t>
            </a:r>
            <a:r>
              <a:rPr lang="en-US" sz="2000" b="1" i="1" dirty="0" smtClean="0">
                <a:solidFill>
                  <a:srgbClr val="853B7C"/>
                </a:solidFill>
              </a:rPr>
              <a:t>likes English.</a:t>
            </a:r>
            <a:endParaRPr lang="ru-RU" sz="2000" b="1" i="1" dirty="0" smtClean="0">
              <a:solidFill>
                <a:srgbClr val="853B7C"/>
              </a:solidFill>
            </a:endParaRPr>
          </a:p>
          <a:p>
            <a:pPr algn="ctr">
              <a:buNone/>
            </a:pPr>
            <a:endParaRPr lang="ru-RU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853B7C"/>
                </a:solidFill>
              </a:rPr>
              <a:t>Согласование времён</a:t>
            </a:r>
            <a:endParaRPr lang="ru-RU" sz="4800" b="1" dirty="0" smtClean="0">
              <a:solidFill>
                <a:srgbClr val="853B7C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ru-RU" sz="2400" dirty="0" smtClean="0"/>
          </a:p>
          <a:p>
            <a:pPr algn="ctr">
              <a:buNone/>
            </a:pPr>
            <a:r>
              <a:rPr lang="ru-RU" sz="2400" dirty="0" smtClean="0"/>
              <a:t>Если главное предложение в </a:t>
            </a:r>
            <a:r>
              <a:rPr lang="ru-RU" sz="2400" b="1" dirty="0" smtClean="0"/>
              <a:t>прошедшем времени</a:t>
            </a:r>
            <a:r>
              <a:rPr lang="ru-RU" sz="2400" dirty="0" smtClean="0"/>
              <a:t>, придаточное тоже должно поменять свое время на соответствующее. Здесь работает </a:t>
            </a:r>
            <a:r>
              <a:rPr lang="ru-RU" sz="2400" b="1" dirty="0" smtClean="0"/>
              <a:t>правило согласования времен</a:t>
            </a:r>
            <a:r>
              <a:rPr lang="ru-RU" sz="2400" dirty="0" smtClean="0"/>
              <a:t>.</a:t>
            </a:r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sz="2000" b="1" i="1" dirty="0" err="1" smtClean="0">
                <a:solidFill>
                  <a:srgbClr val="853B7C"/>
                </a:solidFill>
              </a:rPr>
              <a:t>He</a:t>
            </a:r>
            <a:r>
              <a:rPr lang="ru-RU" sz="2000" b="1" i="1" dirty="0" smtClean="0">
                <a:solidFill>
                  <a:srgbClr val="853B7C"/>
                </a:solidFill>
              </a:rPr>
              <a:t> said, “I </a:t>
            </a:r>
            <a:r>
              <a:rPr lang="ru-RU" sz="2000" b="1" i="1" dirty="0" err="1" smtClean="0">
                <a:solidFill>
                  <a:srgbClr val="853B7C"/>
                </a:solidFill>
              </a:rPr>
              <a:t>have</a:t>
            </a:r>
            <a:r>
              <a:rPr lang="ru-RU" sz="2000" b="1" i="1" dirty="0" smtClean="0">
                <a:solidFill>
                  <a:srgbClr val="853B7C"/>
                </a:solidFill>
              </a:rPr>
              <a:t> </a:t>
            </a:r>
            <a:r>
              <a:rPr lang="ru-RU" sz="2000" b="1" i="1" dirty="0" err="1" smtClean="0">
                <a:solidFill>
                  <a:srgbClr val="853B7C"/>
                </a:solidFill>
              </a:rPr>
              <a:t>never</a:t>
            </a:r>
            <a:r>
              <a:rPr lang="ru-RU" sz="2000" b="1" i="1" dirty="0" smtClean="0">
                <a:solidFill>
                  <a:srgbClr val="853B7C"/>
                </a:solidFill>
              </a:rPr>
              <a:t> </a:t>
            </a:r>
            <a:r>
              <a:rPr lang="ru-RU" sz="2000" b="1" i="1" dirty="0" err="1" smtClean="0">
                <a:solidFill>
                  <a:srgbClr val="853B7C"/>
                </a:solidFill>
              </a:rPr>
              <a:t>been</a:t>
            </a:r>
            <a:r>
              <a:rPr lang="ru-RU" sz="2000" b="1" i="1" dirty="0" smtClean="0">
                <a:solidFill>
                  <a:srgbClr val="853B7C"/>
                </a:solidFill>
              </a:rPr>
              <a:t> </a:t>
            </a:r>
            <a:r>
              <a:rPr lang="ru-RU" sz="2000" b="1" i="1" dirty="0" err="1" smtClean="0">
                <a:solidFill>
                  <a:srgbClr val="853B7C"/>
                </a:solidFill>
              </a:rPr>
              <a:t>to</a:t>
            </a:r>
            <a:r>
              <a:rPr lang="ru-RU" sz="2000" b="1" i="1" dirty="0" smtClean="0">
                <a:solidFill>
                  <a:srgbClr val="853B7C"/>
                </a:solidFill>
              </a:rPr>
              <a:t> </a:t>
            </a:r>
            <a:r>
              <a:rPr lang="en-US" sz="2000" b="1" i="1" dirty="0" smtClean="0">
                <a:solidFill>
                  <a:srgbClr val="853B7C"/>
                </a:solidFill>
              </a:rPr>
              <a:t>Japan</a:t>
            </a:r>
            <a:r>
              <a:rPr lang="ru-RU" sz="2000" b="1" i="1" dirty="0" smtClean="0">
                <a:solidFill>
                  <a:srgbClr val="853B7C"/>
                </a:solidFill>
              </a:rPr>
              <a:t>.”</a:t>
            </a:r>
            <a:r>
              <a:rPr lang="ru-RU" sz="2000" b="1" i="1" dirty="0" smtClean="0">
                <a:solidFill>
                  <a:srgbClr val="853B7C"/>
                </a:solidFill>
              </a:rPr>
              <a:t> — Он сказал: «Я никогда не был в </a:t>
            </a:r>
            <a:r>
              <a:rPr lang="ru-RU" sz="2000" b="1" i="1" dirty="0" smtClean="0">
                <a:solidFill>
                  <a:srgbClr val="853B7C"/>
                </a:solidFill>
              </a:rPr>
              <a:t>Японии».</a:t>
            </a:r>
            <a:endParaRPr lang="ru-RU" sz="2000" b="1" i="1" dirty="0" smtClean="0">
              <a:solidFill>
                <a:srgbClr val="853B7C"/>
              </a:solidFill>
            </a:endParaRPr>
          </a:p>
          <a:p>
            <a:pPr algn="ctr">
              <a:buNone/>
            </a:pPr>
            <a:r>
              <a:rPr lang="ru-RU" sz="2000" b="1" i="1" dirty="0" err="1" smtClean="0">
                <a:solidFill>
                  <a:srgbClr val="853B7C"/>
                </a:solidFill>
              </a:rPr>
              <a:t>He</a:t>
            </a:r>
            <a:r>
              <a:rPr lang="ru-RU" sz="2000" b="1" i="1" dirty="0" smtClean="0">
                <a:solidFill>
                  <a:srgbClr val="853B7C"/>
                </a:solidFill>
              </a:rPr>
              <a:t> said </a:t>
            </a:r>
            <a:r>
              <a:rPr lang="ru-RU" sz="2000" b="1" i="1" dirty="0" err="1" smtClean="0">
                <a:solidFill>
                  <a:srgbClr val="853B7C"/>
                </a:solidFill>
              </a:rPr>
              <a:t>that</a:t>
            </a:r>
            <a:r>
              <a:rPr lang="ru-RU" sz="2000" b="1" i="1" dirty="0" smtClean="0">
                <a:solidFill>
                  <a:srgbClr val="853B7C"/>
                </a:solidFill>
              </a:rPr>
              <a:t> </a:t>
            </a:r>
            <a:r>
              <a:rPr lang="ru-RU" sz="2000" b="1" i="1" dirty="0" err="1" smtClean="0">
                <a:solidFill>
                  <a:srgbClr val="853B7C"/>
                </a:solidFill>
              </a:rPr>
              <a:t>he</a:t>
            </a:r>
            <a:r>
              <a:rPr lang="ru-RU" sz="2000" b="1" i="1" dirty="0" smtClean="0">
                <a:solidFill>
                  <a:srgbClr val="853B7C"/>
                </a:solidFill>
              </a:rPr>
              <a:t> </a:t>
            </a:r>
            <a:r>
              <a:rPr lang="ru-RU" sz="2000" b="1" i="1" dirty="0" err="1" smtClean="0">
                <a:solidFill>
                  <a:srgbClr val="853B7C"/>
                </a:solidFill>
              </a:rPr>
              <a:t>had</a:t>
            </a:r>
            <a:r>
              <a:rPr lang="ru-RU" sz="2000" b="1" i="1" dirty="0" smtClean="0">
                <a:solidFill>
                  <a:srgbClr val="853B7C"/>
                </a:solidFill>
              </a:rPr>
              <a:t> </a:t>
            </a:r>
            <a:r>
              <a:rPr lang="ru-RU" sz="2000" b="1" i="1" dirty="0" err="1" smtClean="0">
                <a:solidFill>
                  <a:srgbClr val="853B7C"/>
                </a:solidFill>
              </a:rPr>
              <a:t>never</a:t>
            </a:r>
            <a:r>
              <a:rPr lang="ru-RU" sz="2000" b="1" i="1" dirty="0" smtClean="0">
                <a:solidFill>
                  <a:srgbClr val="853B7C"/>
                </a:solidFill>
              </a:rPr>
              <a:t> </a:t>
            </a:r>
            <a:r>
              <a:rPr lang="ru-RU" sz="2000" b="1" i="1" dirty="0" err="1" smtClean="0">
                <a:solidFill>
                  <a:srgbClr val="853B7C"/>
                </a:solidFill>
              </a:rPr>
              <a:t>been</a:t>
            </a:r>
            <a:r>
              <a:rPr lang="ru-RU" sz="2000" b="1" i="1" dirty="0" smtClean="0">
                <a:solidFill>
                  <a:srgbClr val="853B7C"/>
                </a:solidFill>
              </a:rPr>
              <a:t> </a:t>
            </a:r>
            <a:r>
              <a:rPr lang="ru-RU" sz="2000" b="1" i="1" dirty="0" err="1" smtClean="0">
                <a:solidFill>
                  <a:srgbClr val="853B7C"/>
                </a:solidFill>
              </a:rPr>
              <a:t>to</a:t>
            </a:r>
            <a:r>
              <a:rPr lang="ru-RU" sz="2000" b="1" i="1" dirty="0" smtClean="0">
                <a:solidFill>
                  <a:srgbClr val="853B7C"/>
                </a:solidFill>
              </a:rPr>
              <a:t> </a:t>
            </a:r>
            <a:r>
              <a:rPr lang="en-US" sz="2000" b="1" i="1" dirty="0" smtClean="0">
                <a:solidFill>
                  <a:srgbClr val="853B7C"/>
                </a:solidFill>
              </a:rPr>
              <a:t>Japan</a:t>
            </a:r>
            <a:r>
              <a:rPr lang="ru-RU" sz="2000" b="1" i="1" dirty="0" smtClean="0">
                <a:solidFill>
                  <a:srgbClr val="853B7C"/>
                </a:solidFill>
              </a:rPr>
              <a:t>. </a:t>
            </a:r>
            <a:r>
              <a:rPr lang="ru-RU" sz="2000" b="1" i="1" dirty="0" smtClean="0">
                <a:solidFill>
                  <a:srgbClr val="853B7C"/>
                </a:solidFill>
              </a:rPr>
              <a:t>— Он сказал, что (он) никогда не был в </a:t>
            </a:r>
            <a:r>
              <a:rPr lang="ru-RU" sz="2000" b="1" i="1" dirty="0" smtClean="0">
                <a:solidFill>
                  <a:srgbClr val="853B7C"/>
                </a:solidFill>
              </a:rPr>
              <a:t>Японии.</a:t>
            </a:r>
            <a:endParaRPr lang="ru-RU" sz="2000" b="1" i="1" dirty="0" smtClean="0">
              <a:solidFill>
                <a:srgbClr val="853B7C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853B7C"/>
                </a:solidFill>
              </a:rPr>
              <a:t>Согласование времён</a:t>
            </a:r>
            <a:endParaRPr lang="ru-RU" sz="4800" b="1" dirty="0">
              <a:solidFill>
                <a:srgbClr val="853B7C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628650" y="1825625"/>
          <a:ext cx="7886700" cy="3257655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3943350"/>
                <a:gridCol w="3943350"/>
              </a:tblGrid>
              <a:tr h="400065">
                <a:tc>
                  <a:txBody>
                    <a:bodyPr/>
                    <a:lstStyle/>
                    <a:p>
                      <a:pPr algn="ctr"/>
                      <a:r>
                        <a:rPr lang="en-US" sz="2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Direct Speech</a:t>
                      </a:r>
                      <a:endParaRPr lang="ru-RU" sz="2400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53B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Reported Speech</a:t>
                      </a:r>
                      <a:endParaRPr lang="ru-RU" sz="2400" b="1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53B7C"/>
                    </a:solidFill>
                  </a:tcPr>
                </a:tc>
              </a:tr>
              <a:tr h="400065"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Present Simple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Past Simple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065"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Present Continuous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Past Continuous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065"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Present Perfect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Past Perfect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065"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Present Perfect Continuous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Past Perfect Continuous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065"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Past Simple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Past Perfect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065"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Past Perfect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Past Perfect</a:t>
                      </a:r>
                      <a:r>
                        <a:rPr lang="en-US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Continuous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065"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Future Simple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Future in the Past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853B7C"/>
                </a:solidFill>
              </a:rPr>
              <a:t>Согласование времён</a:t>
            </a:r>
            <a:endParaRPr lang="ru-RU" sz="4800" b="1" dirty="0" smtClean="0">
              <a:solidFill>
                <a:srgbClr val="853B7C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ru-RU" sz="2400" dirty="0" smtClean="0"/>
          </a:p>
          <a:p>
            <a:pPr algn="ctr">
              <a:buNone/>
            </a:pPr>
            <a:r>
              <a:rPr lang="ru-RU" sz="2400" dirty="0" smtClean="0"/>
              <a:t>Если в прямой речи главное предложение стоит в</a:t>
            </a:r>
            <a:r>
              <a:rPr lang="en-US" sz="2400" dirty="0" smtClean="0"/>
              <a:t> </a:t>
            </a:r>
            <a:r>
              <a:rPr lang="ru-RU" sz="2400" dirty="0" smtClean="0"/>
              <a:t>настоящем</a:t>
            </a:r>
            <a:r>
              <a:rPr lang="en-US" sz="2400" dirty="0" smtClean="0"/>
              <a:t> </a:t>
            </a:r>
            <a:r>
              <a:rPr lang="ru-RU" sz="2400" dirty="0" smtClean="0"/>
              <a:t>или будущем времени, то глагол в косвенной речи остается в том же времени, в каком он был в прямой речи.</a:t>
            </a:r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en-US" sz="2000" b="1" i="1" dirty="0" smtClean="0">
                <a:solidFill>
                  <a:srgbClr val="853B7C"/>
                </a:solidFill>
              </a:rPr>
              <a:t>She says, “I want to go for a walk.” — </a:t>
            </a:r>
            <a:r>
              <a:rPr lang="en-US" sz="2000" b="1" i="1" dirty="0" err="1" smtClean="0">
                <a:solidFill>
                  <a:srgbClr val="853B7C"/>
                </a:solidFill>
              </a:rPr>
              <a:t>Она</a:t>
            </a:r>
            <a:r>
              <a:rPr lang="en-US" sz="2000" b="1" i="1" dirty="0" smtClean="0">
                <a:solidFill>
                  <a:srgbClr val="853B7C"/>
                </a:solidFill>
              </a:rPr>
              <a:t> </a:t>
            </a:r>
            <a:r>
              <a:rPr lang="en-US" sz="2000" b="1" i="1" dirty="0" err="1" smtClean="0">
                <a:solidFill>
                  <a:srgbClr val="853B7C"/>
                </a:solidFill>
              </a:rPr>
              <a:t>говорит</a:t>
            </a:r>
            <a:r>
              <a:rPr lang="en-US" sz="2000" b="1" i="1" dirty="0" smtClean="0">
                <a:solidFill>
                  <a:srgbClr val="853B7C"/>
                </a:solidFill>
              </a:rPr>
              <a:t>: «Я </a:t>
            </a:r>
            <a:r>
              <a:rPr lang="en-US" sz="2000" b="1" i="1" dirty="0" err="1" smtClean="0">
                <a:solidFill>
                  <a:srgbClr val="853B7C"/>
                </a:solidFill>
              </a:rPr>
              <a:t>хочу</a:t>
            </a:r>
            <a:r>
              <a:rPr lang="en-US" sz="2000" b="1" i="1" dirty="0" smtClean="0">
                <a:solidFill>
                  <a:srgbClr val="853B7C"/>
                </a:solidFill>
              </a:rPr>
              <a:t> </a:t>
            </a:r>
            <a:r>
              <a:rPr lang="en-US" sz="2000" b="1" i="1" dirty="0" err="1" smtClean="0">
                <a:solidFill>
                  <a:srgbClr val="853B7C"/>
                </a:solidFill>
              </a:rPr>
              <a:t>пойти</a:t>
            </a:r>
            <a:r>
              <a:rPr lang="en-US" sz="2000" b="1" i="1" dirty="0" smtClean="0">
                <a:solidFill>
                  <a:srgbClr val="853B7C"/>
                </a:solidFill>
              </a:rPr>
              <a:t> </a:t>
            </a:r>
            <a:r>
              <a:rPr lang="en-US" sz="2000" b="1" i="1" dirty="0" err="1" smtClean="0">
                <a:solidFill>
                  <a:srgbClr val="853B7C"/>
                </a:solidFill>
              </a:rPr>
              <a:t>на</a:t>
            </a:r>
            <a:r>
              <a:rPr lang="en-US" sz="2000" b="1" i="1" dirty="0" smtClean="0">
                <a:solidFill>
                  <a:srgbClr val="853B7C"/>
                </a:solidFill>
              </a:rPr>
              <a:t> </a:t>
            </a:r>
            <a:r>
              <a:rPr lang="en-US" sz="2000" b="1" i="1" dirty="0" err="1" smtClean="0">
                <a:solidFill>
                  <a:srgbClr val="853B7C"/>
                </a:solidFill>
              </a:rPr>
              <a:t>прогулку</a:t>
            </a:r>
            <a:r>
              <a:rPr lang="en-US" sz="2000" b="1" i="1" dirty="0" smtClean="0">
                <a:solidFill>
                  <a:srgbClr val="853B7C"/>
                </a:solidFill>
              </a:rPr>
              <a:t>».</a:t>
            </a:r>
            <a:endParaRPr lang="ru-RU" sz="2000" b="1" i="1" dirty="0" smtClean="0">
              <a:solidFill>
                <a:srgbClr val="853B7C"/>
              </a:solidFill>
            </a:endParaRPr>
          </a:p>
          <a:p>
            <a:pPr algn="ctr">
              <a:buNone/>
            </a:pPr>
            <a:r>
              <a:rPr lang="en-US" sz="2000" b="1" i="1" dirty="0" smtClean="0">
                <a:solidFill>
                  <a:srgbClr val="853B7C"/>
                </a:solidFill>
              </a:rPr>
              <a:t/>
            </a:r>
            <a:br>
              <a:rPr lang="en-US" sz="2000" b="1" i="1" dirty="0" smtClean="0">
                <a:solidFill>
                  <a:srgbClr val="853B7C"/>
                </a:solidFill>
              </a:rPr>
            </a:br>
            <a:r>
              <a:rPr lang="en-US" sz="2000" b="1" i="1" dirty="0" smtClean="0">
                <a:solidFill>
                  <a:srgbClr val="853B7C"/>
                </a:solidFill>
              </a:rPr>
              <a:t>She says that she wants to go for a walk — </a:t>
            </a:r>
            <a:r>
              <a:rPr lang="en-US" sz="2000" b="1" i="1" dirty="0" err="1" smtClean="0">
                <a:solidFill>
                  <a:srgbClr val="853B7C"/>
                </a:solidFill>
              </a:rPr>
              <a:t>Она</a:t>
            </a:r>
            <a:r>
              <a:rPr lang="en-US" sz="2000" b="1" i="1" dirty="0" smtClean="0">
                <a:solidFill>
                  <a:srgbClr val="853B7C"/>
                </a:solidFill>
              </a:rPr>
              <a:t> </a:t>
            </a:r>
            <a:r>
              <a:rPr lang="en-US" sz="2000" b="1" i="1" dirty="0" err="1" smtClean="0">
                <a:solidFill>
                  <a:srgbClr val="853B7C"/>
                </a:solidFill>
              </a:rPr>
              <a:t>говорит</a:t>
            </a:r>
            <a:r>
              <a:rPr lang="en-US" sz="2000" b="1" i="1" dirty="0" smtClean="0">
                <a:solidFill>
                  <a:srgbClr val="853B7C"/>
                </a:solidFill>
              </a:rPr>
              <a:t>, </a:t>
            </a:r>
            <a:r>
              <a:rPr lang="en-US" sz="2000" b="1" i="1" dirty="0" err="1" smtClean="0">
                <a:solidFill>
                  <a:srgbClr val="853B7C"/>
                </a:solidFill>
              </a:rPr>
              <a:t>что</a:t>
            </a:r>
            <a:r>
              <a:rPr lang="en-US" sz="2000" b="1" i="1" dirty="0" smtClean="0">
                <a:solidFill>
                  <a:srgbClr val="853B7C"/>
                </a:solidFill>
              </a:rPr>
              <a:t> </a:t>
            </a:r>
            <a:r>
              <a:rPr lang="en-US" sz="2000" b="1" i="1" dirty="0" err="1" smtClean="0">
                <a:solidFill>
                  <a:srgbClr val="853B7C"/>
                </a:solidFill>
              </a:rPr>
              <a:t>хочет</a:t>
            </a:r>
            <a:r>
              <a:rPr lang="en-US" sz="2000" b="1" i="1" dirty="0" smtClean="0">
                <a:solidFill>
                  <a:srgbClr val="853B7C"/>
                </a:solidFill>
              </a:rPr>
              <a:t> </a:t>
            </a:r>
            <a:r>
              <a:rPr lang="en-US" sz="2000" b="1" i="1" dirty="0" err="1" smtClean="0">
                <a:solidFill>
                  <a:srgbClr val="853B7C"/>
                </a:solidFill>
              </a:rPr>
              <a:t>пойти</a:t>
            </a:r>
            <a:r>
              <a:rPr lang="en-US" sz="2000" b="1" i="1" dirty="0" smtClean="0">
                <a:solidFill>
                  <a:srgbClr val="853B7C"/>
                </a:solidFill>
              </a:rPr>
              <a:t> </a:t>
            </a:r>
            <a:r>
              <a:rPr lang="en-US" sz="2000" b="1" i="1" dirty="0" err="1" smtClean="0">
                <a:solidFill>
                  <a:srgbClr val="853B7C"/>
                </a:solidFill>
              </a:rPr>
              <a:t>на</a:t>
            </a:r>
            <a:r>
              <a:rPr lang="en-US" sz="2000" b="1" i="1" dirty="0" smtClean="0">
                <a:solidFill>
                  <a:srgbClr val="853B7C"/>
                </a:solidFill>
              </a:rPr>
              <a:t> </a:t>
            </a:r>
            <a:r>
              <a:rPr lang="en-US" sz="2000" b="1" i="1" dirty="0" err="1" smtClean="0">
                <a:solidFill>
                  <a:srgbClr val="853B7C"/>
                </a:solidFill>
              </a:rPr>
              <a:t>прогулку</a:t>
            </a:r>
            <a:r>
              <a:rPr lang="en-US" sz="2000" b="1" i="1" dirty="0" smtClean="0">
                <a:solidFill>
                  <a:srgbClr val="853B7C"/>
                </a:solidFill>
              </a:rPr>
              <a:t>.</a:t>
            </a:r>
            <a:endParaRPr lang="ru-RU" sz="2000" b="1" i="1" dirty="0" err="1" smtClean="0">
              <a:solidFill>
                <a:srgbClr val="853B7C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800" b="1" dirty="0" smtClean="0">
                <a:solidFill>
                  <a:srgbClr val="853B7C"/>
                </a:solidFill>
              </a:rPr>
              <a:t/>
            </a:r>
            <a:br>
              <a:rPr lang="ru-RU" sz="4800" b="1" dirty="0" smtClean="0">
                <a:solidFill>
                  <a:srgbClr val="853B7C"/>
                </a:solidFill>
              </a:rPr>
            </a:br>
            <a:r>
              <a:rPr lang="ru-RU" sz="4800" b="1" dirty="0" smtClean="0">
                <a:solidFill>
                  <a:srgbClr val="853B7C"/>
                </a:solidFill>
              </a:rPr>
              <a:t>Согласование времён</a:t>
            </a:r>
            <a:br>
              <a:rPr lang="ru-RU" sz="4800" b="1" dirty="0" smtClean="0">
                <a:solidFill>
                  <a:srgbClr val="853B7C"/>
                </a:solidFill>
              </a:rPr>
            </a:br>
            <a:r>
              <a:rPr lang="ru-RU" sz="3600" b="1" dirty="0" smtClean="0">
                <a:solidFill>
                  <a:srgbClr val="853B7C"/>
                </a:solidFill>
              </a:rPr>
              <a:t>Модальные глаголы</a:t>
            </a:r>
            <a:endParaRPr lang="ru-RU" sz="4800" b="1" dirty="0">
              <a:solidFill>
                <a:srgbClr val="853B7C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707028" y="2478768"/>
          <a:ext cx="7886700" cy="285759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3943350"/>
                <a:gridCol w="3943350"/>
              </a:tblGrid>
              <a:tr h="400065">
                <a:tc>
                  <a:txBody>
                    <a:bodyPr/>
                    <a:lstStyle/>
                    <a:p>
                      <a:pPr algn="ctr"/>
                      <a:r>
                        <a:rPr lang="en-US" sz="2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Direct Speech</a:t>
                      </a:r>
                      <a:endParaRPr lang="ru-RU" sz="2400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53B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Reported Speech</a:t>
                      </a:r>
                      <a:endParaRPr lang="ru-RU" sz="2400" b="1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53B7C"/>
                    </a:solidFill>
                  </a:tcPr>
                </a:tc>
              </a:tr>
              <a:tr h="400065"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will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would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065"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can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could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065"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may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might (possibility)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065"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may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could (permission)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065"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shall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should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065"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must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had to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800" b="1" dirty="0" smtClean="0">
                <a:solidFill>
                  <a:srgbClr val="853B7C"/>
                </a:solidFill>
              </a:rPr>
              <a:t>Согласование времён</a:t>
            </a:r>
            <a:r>
              <a:rPr lang="ru-RU" sz="4800" b="1" dirty="0" smtClean="0">
                <a:solidFill>
                  <a:srgbClr val="853B7C"/>
                </a:solidFill>
                <a:latin typeface="+mn-lt"/>
                <a:ea typeface="+mn-ea"/>
                <a:cs typeface="+mn-cs"/>
              </a:rPr>
              <a:t/>
            </a:r>
            <a:br>
              <a:rPr lang="ru-RU" sz="4800" b="1" dirty="0" smtClean="0">
                <a:solidFill>
                  <a:srgbClr val="853B7C"/>
                </a:solidFill>
                <a:latin typeface="+mn-lt"/>
                <a:ea typeface="+mn-ea"/>
                <a:cs typeface="+mn-cs"/>
              </a:rPr>
            </a:br>
            <a:r>
              <a:rPr lang="ru-RU" sz="4800" b="1" dirty="0" smtClean="0">
                <a:solidFill>
                  <a:srgbClr val="853B7C"/>
                </a:solidFill>
                <a:latin typeface="+mn-lt"/>
                <a:ea typeface="+mn-ea"/>
                <a:cs typeface="+mn-cs"/>
              </a:rPr>
              <a:t>Указатели времён</a:t>
            </a:r>
            <a:endParaRPr lang="ru-RU" sz="4800" b="1" dirty="0">
              <a:solidFill>
                <a:srgbClr val="853B7C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628650" y="1825625"/>
          <a:ext cx="7886700" cy="4057785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3943350"/>
                <a:gridCol w="3943350"/>
              </a:tblGrid>
              <a:tr h="400065">
                <a:tc>
                  <a:txBody>
                    <a:bodyPr/>
                    <a:lstStyle/>
                    <a:p>
                      <a:pPr algn="ctr"/>
                      <a:r>
                        <a:rPr lang="en-US" sz="2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Direct Speech</a:t>
                      </a:r>
                      <a:endParaRPr lang="ru-RU" sz="2400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53B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Reported Speech</a:t>
                      </a:r>
                      <a:endParaRPr lang="ru-RU" sz="2400" b="1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53B7C"/>
                    </a:solidFill>
                  </a:tcPr>
                </a:tc>
              </a:tr>
              <a:tr h="400065"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this, these</a:t>
                      </a:r>
                      <a:endParaRPr lang="ru-RU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that, those</a:t>
                      </a:r>
                      <a:endParaRPr lang="ru-RU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065"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here</a:t>
                      </a:r>
                      <a:endParaRPr lang="ru-RU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there</a:t>
                      </a:r>
                      <a:endParaRPr lang="ru-RU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065"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now</a:t>
                      </a:r>
                      <a:endParaRPr lang="ru-RU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then</a:t>
                      </a:r>
                      <a:endParaRPr lang="ru-RU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065"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today</a:t>
                      </a:r>
                      <a:endParaRPr lang="ru-RU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that day</a:t>
                      </a:r>
                      <a:endParaRPr lang="ru-RU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065"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tomorrow</a:t>
                      </a:r>
                      <a:endParaRPr lang="ru-RU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next day</a:t>
                      </a:r>
                      <a:endParaRPr lang="ru-RU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065"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yesterday</a:t>
                      </a:r>
                      <a:endParaRPr lang="ru-RU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the day before</a:t>
                      </a:r>
                      <a:endParaRPr lang="ru-RU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065"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ago</a:t>
                      </a:r>
                      <a:endParaRPr lang="ru-RU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before</a:t>
                      </a:r>
                      <a:endParaRPr lang="ru-RU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065"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last</a:t>
                      </a:r>
                      <a:endParaRPr lang="ru-RU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the previous</a:t>
                      </a:r>
                      <a:endParaRPr lang="ru-RU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065"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  <a:endParaRPr lang="ru-RU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the following</a:t>
                      </a:r>
                      <a:endParaRPr lang="ru-RU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rgbClr val="853B7C"/>
                </a:solidFill>
              </a:rPr>
              <a:t>Вопросы в косвенной речи</a:t>
            </a:r>
            <a:endParaRPr lang="ru-RU" sz="4000" b="1" dirty="0">
              <a:solidFill>
                <a:srgbClr val="853B7C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ru-RU" sz="2000" dirty="0" smtClean="0"/>
          </a:p>
          <a:p>
            <a:pPr algn="ctr"/>
            <a:r>
              <a:rPr lang="ru-RU" sz="2400" dirty="0" smtClean="0"/>
              <a:t>В косвенных вопросах прямой порядок слов</a:t>
            </a:r>
            <a:endParaRPr lang="en-US" sz="2400" dirty="0" smtClean="0"/>
          </a:p>
          <a:p>
            <a:pPr algn="ctr">
              <a:buNone/>
            </a:pPr>
            <a:endParaRPr lang="ru-RU" sz="2400" dirty="0" smtClean="0"/>
          </a:p>
          <a:p>
            <a:pPr algn="ctr"/>
            <a:r>
              <a:rPr lang="ru-RU" sz="2400" dirty="0" smtClean="0"/>
              <a:t>Вспомогательные глаголы </a:t>
            </a:r>
            <a:r>
              <a:rPr lang="ru-RU" sz="2400" b="1" dirty="0" err="1" smtClean="0">
                <a:solidFill>
                  <a:srgbClr val="853B7C"/>
                </a:solidFill>
              </a:rPr>
              <a:t>do</a:t>
            </a:r>
            <a:r>
              <a:rPr lang="ru-RU" sz="2400" b="1" dirty="0" smtClean="0">
                <a:solidFill>
                  <a:srgbClr val="853B7C"/>
                </a:solidFill>
              </a:rPr>
              <a:t>/</a:t>
            </a:r>
            <a:r>
              <a:rPr lang="ru-RU" sz="2400" b="1" dirty="0" err="1" smtClean="0">
                <a:solidFill>
                  <a:srgbClr val="853B7C"/>
                </a:solidFill>
              </a:rPr>
              <a:t>did</a:t>
            </a:r>
            <a:r>
              <a:rPr lang="ru-RU" sz="2400" dirty="0" smtClean="0"/>
              <a:t> опускаются, таким образом порядок слов становится прямым</a:t>
            </a:r>
          </a:p>
          <a:p>
            <a:pPr algn="ctr"/>
            <a:endParaRPr lang="ru-RU" sz="2400" dirty="0" smtClean="0"/>
          </a:p>
          <a:p>
            <a:pPr algn="ctr"/>
            <a:r>
              <a:rPr lang="ru-RU" sz="2400" dirty="0" smtClean="0"/>
              <a:t>Другие вспомогательные глаголы меняются местами с подлежащим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rgbClr val="853B7C"/>
                </a:solidFill>
              </a:rPr>
              <a:t>Вопросы в косвенной речи</a:t>
            </a:r>
            <a:endParaRPr lang="ru-RU" sz="4000" b="1" dirty="0">
              <a:solidFill>
                <a:srgbClr val="853B7C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ru-RU" sz="2000" dirty="0" smtClean="0"/>
          </a:p>
          <a:p>
            <a:pPr algn="ctr">
              <a:buNone/>
            </a:pPr>
            <a:r>
              <a:rPr lang="ru-RU" sz="2400" dirty="0" smtClean="0"/>
              <a:t>Общие вопросы в косвенной речи присоединяются к главному предложению </a:t>
            </a:r>
            <a:r>
              <a:rPr lang="en-US" sz="2400" dirty="0" smtClean="0"/>
              <a:t>c</a:t>
            </a:r>
            <a:r>
              <a:rPr lang="ru-RU" sz="2400" dirty="0" smtClean="0"/>
              <a:t> помощью союзов </a:t>
            </a:r>
            <a:r>
              <a:rPr lang="ru-RU" sz="2400" b="1" dirty="0" err="1" smtClean="0">
                <a:solidFill>
                  <a:srgbClr val="853B7C"/>
                </a:solidFill>
              </a:rPr>
              <a:t>if</a:t>
            </a:r>
            <a:r>
              <a:rPr lang="ru-RU" sz="2400" dirty="0" smtClean="0"/>
              <a:t> или </a:t>
            </a:r>
            <a:r>
              <a:rPr lang="ru-RU" sz="2400" b="1" dirty="0" err="1" smtClean="0">
                <a:solidFill>
                  <a:srgbClr val="853B7C"/>
                </a:solidFill>
              </a:rPr>
              <a:t>whether</a:t>
            </a:r>
            <a:r>
              <a:rPr lang="ru-RU" sz="2400" dirty="0" smtClean="0"/>
              <a:t>, означающих «ли»</a:t>
            </a:r>
          </a:p>
          <a:p>
            <a:pPr algn="ctr">
              <a:buNone/>
            </a:pPr>
            <a:endParaRPr lang="ru-RU" sz="2000" dirty="0" smtClean="0"/>
          </a:p>
          <a:p>
            <a:pPr algn="ctr">
              <a:buNone/>
            </a:pPr>
            <a:r>
              <a:rPr lang="en-US" sz="2000" b="1" i="1" dirty="0" smtClean="0">
                <a:solidFill>
                  <a:srgbClr val="853B7C"/>
                </a:solidFill>
              </a:rPr>
              <a:t>Harry </a:t>
            </a:r>
            <a:r>
              <a:rPr lang="en-US" sz="2000" b="1" i="1" dirty="0" smtClean="0">
                <a:solidFill>
                  <a:srgbClr val="853B7C"/>
                </a:solidFill>
              </a:rPr>
              <a:t>asked: “Is it you, </a:t>
            </a:r>
            <a:r>
              <a:rPr lang="en-US" sz="2000" b="1" i="1" dirty="0" smtClean="0">
                <a:solidFill>
                  <a:srgbClr val="853B7C"/>
                </a:solidFill>
              </a:rPr>
              <a:t>John</a:t>
            </a:r>
            <a:r>
              <a:rPr lang="en-US" sz="2000" b="1" i="1" dirty="0" smtClean="0">
                <a:solidFill>
                  <a:srgbClr val="853B7C"/>
                </a:solidFill>
              </a:rPr>
              <a:t>?.” – </a:t>
            </a:r>
            <a:r>
              <a:rPr lang="ru-RU" sz="2000" b="1" i="1" dirty="0" smtClean="0">
                <a:solidFill>
                  <a:srgbClr val="853B7C"/>
                </a:solidFill>
              </a:rPr>
              <a:t>Гарри спросил: </a:t>
            </a:r>
            <a:r>
              <a:rPr lang="ru-RU" sz="2000" b="1" i="1" dirty="0" smtClean="0">
                <a:solidFill>
                  <a:srgbClr val="853B7C"/>
                </a:solidFill>
              </a:rPr>
              <a:t>«Это ты, </a:t>
            </a:r>
            <a:r>
              <a:rPr lang="ru-RU" sz="2000" b="1" i="1" dirty="0" smtClean="0">
                <a:solidFill>
                  <a:srgbClr val="853B7C"/>
                </a:solidFill>
              </a:rPr>
              <a:t>Джон?»</a:t>
            </a:r>
            <a:endParaRPr lang="ru-RU" sz="2000" b="1" i="1" dirty="0" smtClean="0">
              <a:solidFill>
                <a:srgbClr val="853B7C"/>
              </a:solidFill>
            </a:endParaRPr>
          </a:p>
          <a:p>
            <a:pPr algn="ctr">
              <a:buNone/>
            </a:pPr>
            <a:r>
              <a:rPr lang="en-US" sz="2000" b="1" i="1" dirty="0" smtClean="0">
                <a:solidFill>
                  <a:srgbClr val="853B7C"/>
                </a:solidFill>
              </a:rPr>
              <a:t>Harry asked</a:t>
            </a:r>
            <a:r>
              <a:rPr lang="en-US" sz="2000" b="1" i="1" dirty="0" smtClean="0">
                <a:solidFill>
                  <a:srgbClr val="853B7C"/>
                </a:solidFill>
              </a:rPr>
              <a:t> if it </a:t>
            </a:r>
            <a:r>
              <a:rPr lang="en-US" sz="2000" b="1" i="1" dirty="0" smtClean="0">
                <a:solidFill>
                  <a:srgbClr val="853B7C"/>
                </a:solidFill>
              </a:rPr>
              <a:t>was John. –</a:t>
            </a:r>
            <a:r>
              <a:rPr lang="ru-RU" sz="2000" b="1" i="1" dirty="0" smtClean="0">
                <a:solidFill>
                  <a:srgbClr val="853B7C"/>
                </a:solidFill>
              </a:rPr>
              <a:t> Гарри спросил, </a:t>
            </a:r>
            <a:r>
              <a:rPr lang="ru-RU" sz="2000" b="1" i="1" dirty="0" smtClean="0">
                <a:solidFill>
                  <a:srgbClr val="853B7C"/>
                </a:solidFill>
              </a:rPr>
              <a:t>был ли </a:t>
            </a:r>
            <a:r>
              <a:rPr lang="ru-RU" sz="2000" b="1" i="1" dirty="0" smtClean="0">
                <a:solidFill>
                  <a:srgbClr val="853B7C"/>
                </a:solidFill>
              </a:rPr>
              <a:t>это Джон.</a:t>
            </a:r>
            <a:endParaRPr lang="ru-RU" sz="2000" b="1" i="1" dirty="0" smtClean="0">
              <a:solidFill>
                <a:srgbClr val="853B7C"/>
              </a:solidFill>
            </a:endParaRPr>
          </a:p>
          <a:p>
            <a:pPr algn="ctr">
              <a:buNone/>
            </a:pPr>
            <a:endParaRPr lang="ru-RU" sz="2000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 smtClean="0">
                <a:solidFill>
                  <a:srgbClr val="853B7C"/>
                </a:solidFill>
              </a:rPr>
              <a:t/>
            </a:r>
            <a:br>
              <a:rPr lang="en-US" sz="4000" b="1" dirty="0" smtClean="0">
                <a:solidFill>
                  <a:srgbClr val="853B7C"/>
                </a:solidFill>
              </a:rPr>
            </a:br>
            <a:r>
              <a:rPr lang="ru-RU" sz="4000" b="1" dirty="0" smtClean="0">
                <a:solidFill>
                  <a:srgbClr val="853B7C"/>
                </a:solidFill>
              </a:rPr>
              <a:t>Вопросы в косвенной речи</a:t>
            </a:r>
            <a:endParaRPr lang="ru-RU" sz="4000" b="1" dirty="0">
              <a:solidFill>
                <a:srgbClr val="853B7C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ru-RU" dirty="0" smtClean="0"/>
              <a:t>Специальные вопросы вводятся с помощью вопросительного слова, которое использовалось в вопросе прямой речи. </a:t>
            </a:r>
            <a:br>
              <a:rPr lang="ru-RU" dirty="0" smtClean="0"/>
            </a:br>
            <a:endParaRPr lang="ru-RU" dirty="0" smtClean="0"/>
          </a:p>
          <a:p>
            <a:pPr algn="ctr">
              <a:buNone/>
            </a:pPr>
            <a:r>
              <a:rPr lang="en-US" sz="2000" b="1" i="1" dirty="0" smtClean="0">
                <a:solidFill>
                  <a:srgbClr val="853B7C"/>
                </a:solidFill>
              </a:rPr>
              <a:t>Harry </a:t>
            </a:r>
            <a:r>
              <a:rPr lang="en-US" sz="2000" b="1" i="1" dirty="0" smtClean="0">
                <a:solidFill>
                  <a:srgbClr val="853B7C"/>
                </a:solidFill>
              </a:rPr>
              <a:t>wondered</a:t>
            </a:r>
            <a:r>
              <a:rPr lang="en-US" sz="2000" b="1" i="1" dirty="0" smtClean="0">
                <a:solidFill>
                  <a:srgbClr val="853B7C"/>
                </a:solidFill>
              </a:rPr>
              <a:t>: “Where did you study English before?” </a:t>
            </a:r>
          </a:p>
          <a:p>
            <a:pPr algn="ctr">
              <a:buNone/>
            </a:pPr>
            <a:r>
              <a:rPr lang="en-US" sz="2000" b="1" i="1" dirty="0" smtClean="0">
                <a:solidFill>
                  <a:srgbClr val="853B7C"/>
                </a:solidFill>
              </a:rPr>
              <a:t>Harry wondered</a:t>
            </a:r>
            <a:r>
              <a:rPr lang="en-US" sz="2000" b="1" i="1" dirty="0" smtClean="0">
                <a:solidFill>
                  <a:srgbClr val="853B7C"/>
                </a:solidFill>
              </a:rPr>
              <a:t> where </a:t>
            </a:r>
            <a:r>
              <a:rPr lang="en-US" sz="2000" b="1" i="1" dirty="0" smtClean="0">
                <a:solidFill>
                  <a:srgbClr val="853B7C"/>
                </a:solidFill>
              </a:rPr>
              <a:t>Bella </a:t>
            </a:r>
            <a:r>
              <a:rPr lang="en-US" sz="2000" b="1" i="1" dirty="0" smtClean="0">
                <a:solidFill>
                  <a:srgbClr val="853B7C"/>
                </a:solidFill>
              </a:rPr>
              <a:t>had studied English before. </a:t>
            </a:r>
          </a:p>
          <a:p>
            <a:pPr>
              <a:buNone/>
            </a:pPr>
            <a:endParaRPr lang="ru-RU" sz="2400" b="1" i="1" dirty="0" smtClean="0">
              <a:solidFill>
                <a:srgbClr val="853B7C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rgbClr val="853B7C"/>
                </a:solidFill>
              </a:rPr>
              <a:t>Список вводных глаголов</a:t>
            </a:r>
            <a:endParaRPr lang="ru-RU" sz="4000" b="1" dirty="0">
              <a:solidFill>
                <a:srgbClr val="853B7C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654775" y="1472928"/>
            <a:ext cx="8110402" cy="4640489"/>
          </a:xfrm>
        </p:spPr>
        <p:txBody>
          <a:bodyPr>
            <a:noAutofit/>
          </a:bodyPr>
          <a:lstStyle/>
          <a:p>
            <a:pPr algn="ctr">
              <a:buNone/>
            </a:pPr>
            <a:endParaRPr lang="ru-RU" sz="2000" dirty="0" smtClean="0"/>
          </a:p>
          <a:p>
            <a:pPr algn="ctr">
              <a:buNone/>
            </a:pPr>
            <a:r>
              <a:rPr lang="ru-RU" sz="2000" dirty="0" smtClean="0"/>
              <a:t>Глаголы </a:t>
            </a:r>
            <a:r>
              <a:rPr lang="en-US" sz="2000" b="1" dirty="0" err="1" smtClean="0">
                <a:solidFill>
                  <a:srgbClr val="853B7C"/>
                </a:solidFill>
              </a:rPr>
              <a:t>s</a:t>
            </a:r>
            <a:r>
              <a:rPr lang="ru-RU" sz="2000" b="1" dirty="0" err="1" smtClean="0">
                <a:solidFill>
                  <a:srgbClr val="853B7C"/>
                </a:solidFill>
              </a:rPr>
              <a:t>ay</a:t>
            </a:r>
            <a:r>
              <a:rPr lang="ru-RU" sz="2000" b="1" dirty="0" smtClean="0">
                <a:solidFill>
                  <a:srgbClr val="853B7C"/>
                </a:solidFill>
              </a:rPr>
              <a:t> </a:t>
            </a:r>
            <a:r>
              <a:rPr lang="ru-RU" sz="2000" dirty="0" smtClean="0"/>
              <a:t>и </a:t>
            </a:r>
            <a:r>
              <a:rPr lang="en-US" sz="2000" b="1" dirty="0" err="1" smtClean="0">
                <a:solidFill>
                  <a:srgbClr val="853B7C"/>
                </a:solidFill>
              </a:rPr>
              <a:t>t</a:t>
            </a:r>
            <a:r>
              <a:rPr lang="ru-RU" sz="2000" b="1" dirty="0" err="1" smtClean="0">
                <a:solidFill>
                  <a:srgbClr val="853B7C"/>
                </a:solidFill>
              </a:rPr>
              <a:t>ell</a:t>
            </a:r>
            <a:r>
              <a:rPr lang="ru-RU" sz="2000" dirty="0" smtClean="0"/>
              <a:t> являются наиболее употребляемыми</a:t>
            </a:r>
            <a:r>
              <a:rPr lang="en-US" sz="2000" dirty="0" smtClean="0"/>
              <a:t>.</a:t>
            </a:r>
          </a:p>
          <a:p>
            <a:pPr algn="ctr">
              <a:buNone/>
            </a:pPr>
            <a:endParaRPr lang="en-US" sz="2000" dirty="0" smtClean="0"/>
          </a:p>
          <a:p>
            <a:pPr algn="ctr">
              <a:buNone/>
            </a:pPr>
            <a:r>
              <a:rPr lang="ru-RU" sz="2000" dirty="0" smtClean="0"/>
              <a:t>Важно помнить, что глагол </a:t>
            </a:r>
            <a:r>
              <a:rPr lang="en-US" sz="2000" b="1" dirty="0" err="1" smtClean="0">
                <a:solidFill>
                  <a:srgbClr val="853B7C"/>
                </a:solidFill>
              </a:rPr>
              <a:t>t</a:t>
            </a:r>
            <a:r>
              <a:rPr lang="ru-RU" sz="2000" b="1" dirty="0" err="1" smtClean="0">
                <a:solidFill>
                  <a:srgbClr val="853B7C"/>
                </a:solidFill>
              </a:rPr>
              <a:t>ell</a:t>
            </a:r>
            <a:r>
              <a:rPr lang="ru-RU" sz="2000" dirty="0" smtClean="0"/>
              <a:t> требует после себя дополнение (объект, кому направлена речь):</a:t>
            </a:r>
            <a:endParaRPr lang="en-US" sz="2000" dirty="0" smtClean="0"/>
          </a:p>
          <a:p>
            <a:pPr algn="ctr">
              <a:buNone/>
            </a:pPr>
            <a:r>
              <a:rPr lang="en-US" sz="2000" b="1" i="1" dirty="0" smtClean="0">
                <a:solidFill>
                  <a:srgbClr val="853B7C"/>
                </a:solidFill>
              </a:rPr>
              <a:t>She told me that she was late.</a:t>
            </a:r>
            <a:endParaRPr lang="en-US" sz="2000" b="1" dirty="0" smtClean="0">
              <a:solidFill>
                <a:srgbClr val="853B7C"/>
              </a:solidFill>
            </a:endParaRPr>
          </a:p>
          <a:p>
            <a:pPr algn="ctr">
              <a:buNone/>
            </a:pPr>
            <a:r>
              <a:rPr lang="ru-RU" sz="2000" dirty="0" smtClean="0"/>
              <a:t>Глагол </a:t>
            </a:r>
            <a:r>
              <a:rPr lang="en-US" sz="2000" b="1" dirty="0" err="1" smtClean="0">
                <a:solidFill>
                  <a:srgbClr val="853B7C"/>
                </a:solidFill>
              </a:rPr>
              <a:t>s</a:t>
            </a:r>
            <a:r>
              <a:rPr lang="ru-RU" sz="2000" b="1" dirty="0" err="1" smtClean="0">
                <a:solidFill>
                  <a:srgbClr val="853B7C"/>
                </a:solidFill>
              </a:rPr>
              <a:t>ay</a:t>
            </a:r>
            <a:r>
              <a:rPr lang="ru-RU" sz="2000" dirty="0" smtClean="0"/>
              <a:t> не требует после себя дополнения, то есть мы не адресуем наши слова кому-то определенному:</a:t>
            </a:r>
          </a:p>
          <a:p>
            <a:pPr algn="ctr">
              <a:buNone/>
            </a:pPr>
            <a:r>
              <a:rPr lang="en-US" sz="2000" b="1" i="1" dirty="0" smtClean="0">
                <a:solidFill>
                  <a:srgbClr val="853B7C"/>
                </a:solidFill>
              </a:rPr>
              <a:t>She said she was cold.</a:t>
            </a:r>
          </a:p>
          <a:p>
            <a:pPr algn="ctr">
              <a:buNone/>
            </a:pPr>
            <a:r>
              <a:rPr lang="ru-RU" sz="2000" dirty="0" smtClean="0"/>
              <a:t>Мы</a:t>
            </a:r>
            <a:r>
              <a:rPr lang="en-US" sz="2000" dirty="0" smtClean="0"/>
              <a:t> </a:t>
            </a:r>
            <a:r>
              <a:rPr lang="ru-RU" sz="2000" dirty="0" smtClean="0"/>
              <a:t>можем адресовать сообщение кому-то с помощью </a:t>
            </a:r>
            <a:r>
              <a:rPr lang="en-US" sz="2000" b="1" dirty="0" err="1" smtClean="0">
                <a:solidFill>
                  <a:srgbClr val="853B7C"/>
                </a:solidFill>
              </a:rPr>
              <a:t>s</a:t>
            </a:r>
            <a:r>
              <a:rPr lang="ru-RU" sz="2000" b="1" dirty="0" err="1" smtClean="0">
                <a:solidFill>
                  <a:srgbClr val="853B7C"/>
                </a:solidFill>
              </a:rPr>
              <a:t>ay, </a:t>
            </a:r>
            <a:r>
              <a:rPr lang="ru-RU" sz="2000" dirty="0" smtClean="0"/>
              <a:t>но в таком случае за ним будет следовать частица </a:t>
            </a:r>
            <a:r>
              <a:rPr lang="ru-RU" sz="2000" b="1" dirty="0" err="1" smtClean="0">
                <a:solidFill>
                  <a:srgbClr val="853B7C"/>
                </a:solidFill>
              </a:rPr>
              <a:t>to</a:t>
            </a:r>
            <a:r>
              <a:rPr lang="ru-RU" sz="2000" dirty="0" smtClean="0"/>
              <a:t>:</a:t>
            </a:r>
          </a:p>
          <a:p>
            <a:pPr algn="ctr">
              <a:buNone/>
            </a:pPr>
            <a:r>
              <a:rPr lang="en-US" sz="2000" b="1" i="1" dirty="0" smtClean="0">
                <a:solidFill>
                  <a:srgbClr val="853B7C"/>
                </a:solidFill>
              </a:rPr>
              <a:t>She said to me she was cold.</a:t>
            </a:r>
            <a:endParaRPr lang="ru-RU" sz="2000" b="1" i="1" dirty="0" smtClean="0">
              <a:solidFill>
                <a:srgbClr val="853B7C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rgbClr val="853B7C"/>
                </a:solidFill>
              </a:rPr>
              <a:t>Список вводных глаголов</a:t>
            </a:r>
            <a:endParaRPr lang="ru-RU" sz="4000" b="1" dirty="0">
              <a:solidFill>
                <a:srgbClr val="853B7C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654775" y="1472928"/>
            <a:ext cx="7927521" cy="800009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000" dirty="0" smtClean="0"/>
              <a:t>Косвенную речь можно передавать не только с помощью глаголов </a:t>
            </a:r>
            <a:endParaRPr lang="en-US" sz="2000" dirty="0" smtClean="0"/>
          </a:p>
          <a:p>
            <a:pPr algn="ctr">
              <a:buNone/>
            </a:pPr>
            <a:r>
              <a:rPr lang="ru-RU" sz="2000" b="1" dirty="0" err="1" smtClean="0">
                <a:solidFill>
                  <a:srgbClr val="853B7C"/>
                </a:solidFill>
              </a:rPr>
              <a:t>a</a:t>
            </a:r>
            <a:r>
              <a:rPr lang="en-US" sz="2000" b="1" dirty="0" err="1" smtClean="0">
                <a:solidFill>
                  <a:srgbClr val="853B7C"/>
                </a:solidFill>
              </a:rPr>
              <a:t>sk</a:t>
            </a:r>
            <a:r>
              <a:rPr lang="ru-RU" sz="2000" b="1" dirty="0" smtClean="0">
                <a:solidFill>
                  <a:srgbClr val="853B7C"/>
                </a:solidFill>
              </a:rPr>
              <a:t>, </a:t>
            </a:r>
            <a:r>
              <a:rPr lang="ru-RU" sz="2000" b="1" dirty="0" err="1" smtClean="0">
                <a:solidFill>
                  <a:srgbClr val="853B7C"/>
                </a:solidFill>
              </a:rPr>
              <a:t>say</a:t>
            </a:r>
            <a:r>
              <a:rPr lang="ru-RU" sz="2000" b="1" dirty="0" smtClean="0">
                <a:solidFill>
                  <a:srgbClr val="853B7C"/>
                </a:solidFill>
              </a:rPr>
              <a:t>, </a:t>
            </a:r>
            <a:r>
              <a:rPr lang="ru-RU" sz="2000" b="1" dirty="0" err="1" smtClean="0">
                <a:solidFill>
                  <a:srgbClr val="853B7C"/>
                </a:solidFill>
              </a:rPr>
              <a:t>answer</a:t>
            </a:r>
            <a:r>
              <a:rPr lang="ru-RU" sz="2000" b="1" dirty="0" smtClean="0">
                <a:solidFill>
                  <a:srgbClr val="853B7C"/>
                </a:solidFill>
              </a:rPr>
              <a:t> </a:t>
            </a:r>
            <a:r>
              <a:rPr lang="ru-RU" sz="2000" dirty="0" smtClean="0"/>
              <a:t>и </a:t>
            </a:r>
            <a:r>
              <a:rPr lang="ru-RU" sz="2000" b="1" dirty="0" err="1" smtClean="0">
                <a:solidFill>
                  <a:srgbClr val="853B7C"/>
                </a:solidFill>
              </a:rPr>
              <a:t>tell</a:t>
            </a:r>
            <a:r>
              <a:rPr lang="ru-RU" sz="2000" dirty="0" smtClean="0"/>
              <a:t>.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293222" y="2534192"/>
          <a:ext cx="6662058" cy="405384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31029"/>
                <a:gridCol w="3331029"/>
              </a:tblGrid>
              <a:tr h="478972">
                <a:tc gridSpan="2">
                  <a:txBody>
                    <a:bodyPr/>
                    <a:lstStyle/>
                    <a:p>
                      <a:pPr algn="ctr"/>
                      <a:r>
                        <a:rPr lang="ru-RU" sz="2400" b="1" u="none" kern="1200" dirty="0" smtClean="0">
                          <a:solidFill>
                            <a:schemeClr val="bg1"/>
                          </a:solidFill>
                        </a:rPr>
                        <a:t>Глагол + частица </a:t>
                      </a:r>
                      <a:r>
                        <a:rPr lang="en-US" sz="2400" b="1" u="none" kern="1200" dirty="0" smtClean="0">
                          <a:solidFill>
                            <a:schemeClr val="bg1"/>
                          </a:solidFill>
                        </a:rPr>
                        <a:t>to + </a:t>
                      </a:r>
                      <a:r>
                        <a:rPr lang="ru-RU" sz="2400" b="1" u="none" kern="1200" dirty="0" smtClean="0">
                          <a:solidFill>
                            <a:schemeClr val="bg1"/>
                          </a:solidFill>
                        </a:rPr>
                        <a:t>инфинитив</a:t>
                      </a:r>
                      <a:endParaRPr lang="ru-RU" sz="2400" b="1" u="none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53B7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7897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agree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соглашаться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97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offer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предлагать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97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refuse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отказываться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97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demand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требовать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97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threaten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угрожать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97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promise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обещать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78972"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b="1" i="1" kern="1200" dirty="0" smtClean="0">
                          <a:solidFill>
                            <a:srgbClr val="853B7C"/>
                          </a:solidFill>
                          <a:latin typeface="+mn-lt"/>
                          <a:ea typeface="+mn-ea"/>
                          <a:cs typeface="+mn-cs"/>
                        </a:rPr>
                        <a:t>He agreed to help me with dinner.</a:t>
                      </a:r>
                    </a:p>
                    <a:p>
                      <a:pPr algn="ctr"/>
                      <a:r>
                        <a:rPr lang="en-US" sz="2000" b="1" i="1" kern="1200" dirty="0" smtClean="0">
                          <a:solidFill>
                            <a:srgbClr val="853B7C"/>
                          </a:solidFill>
                          <a:latin typeface="+mn-lt"/>
                          <a:ea typeface="+mn-ea"/>
                          <a:cs typeface="+mn-cs"/>
                        </a:rPr>
                        <a:t>She refused to lend me money.</a:t>
                      </a:r>
                      <a:endParaRPr lang="ru-RU" sz="2000" b="1" i="1" kern="1200" dirty="0">
                        <a:solidFill>
                          <a:srgbClr val="853B7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rgbClr val="853B7C"/>
                </a:solidFill>
              </a:rPr>
              <a:t>Список вводных глаголов</a:t>
            </a:r>
            <a:endParaRPr lang="ru-RU" sz="4000" b="1" dirty="0">
              <a:solidFill>
                <a:srgbClr val="853B7C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811530" y="1303111"/>
            <a:ext cx="7770767" cy="669381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000" dirty="0" smtClean="0"/>
              <a:t>Косвенную речь можно передавать не только с помощью глаголов </a:t>
            </a:r>
            <a:r>
              <a:rPr lang="ru-RU" sz="2000" b="1" dirty="0" err="1" smtClean="0">
                <a:solidFill>
                  <a:srgbClr val="853B7C"/>
                </a:solidFill>
              </a:rPr>
              <a:t>a</a:t>
            </a:r>
            <a:r>
              <a:rPr lang="en-US" sz="2000" b="1" dirty="0" err="1" smtClean="0">
                <a:solidFill>
                  <a:srgbClr val="853B7C"/>
                </a:solidFill>
              </a:rPr>
              <a:t>sk</a:t>
            </a:r>
            <a:r>
              <a:rPr lang="ru-RU" sz="2000" b="1" dirty="0" smtClean="0">
                <a:solidFill>
                  <a:srgbClr val="853B7C"/>
                </a:solidFill>
              </a:rPr>
              <a:t>, </a:t>
            </a:r>
            <a:r>
              <a:rPr lang="ru-RU" sz="2000" b="1" dirty="0" err="1" smtClean="0">
                <a:solidFill>
                  <a:srgbClr val="853B7C"/>
                </a:solidFill>
              </a:rPr>
              <a:t>say</a:t>
            </a:r>
            <a:r>
              <a:rPr lang="ru-RU" sz="2000" b="1" dirty="0" smtClean="0">
                <a:solidFill>
                  <a:srgbClr val="853B7C"/>
                </a:solidFill>
              </a:rPr>
              <a:t>, </a:t>
            </a:r>
            <a:r>
              <a:rPr lang="ru-RU" sz="2000" b="1" dirty="0" err="1" smtClean="0">
                <a:solidFill>
                  <a:srgbClr val="853B7C"/>
                </a:solidFill>
              </a:rPr>
              <a:t>answer</a:t>
            </a:r>
            <a:r>
              <a:rPr lang="ru-RU" sz="2000" b="1" dirty="0" smtClean="0">
                <a:solidFill>
                  <a:srgbClr val="853B7C"/>
                </a:solidFill>
              </a:rPr>
              <a:t> </a:t>
            </a:r>
            <a:r>
              <a:rPr lang="ru-RU" sz="2000" dirty="0" smtClean="0"/>
              <a:t>и </a:t>
            </a:r>
            <a:r>
              <a:rPr lang="ru-RU" sz="2000" b="1" dirty="0" err="1" smtClean="0">
                <a:solidFill>
                  <a:srgbClr val="853B7C"/>
                </a:solidFill>
              </a:rPr>
              <a:t>tell</a:t>
            </a:r>
            <a:r>
              <a:rPr lang="ru-RU" sz="2000" dirty="0" smtClean="0"/>
              <a:t>.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201783" y="1998617"/>
          <a:ext cx="6662058" cy="48071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31029"/>
                <a:gridCol w="3331029"/>
              </a:tblGrid>
              <a:tr h="478972">
                <a:tc gridSpan="2">
                  <a:txBody>
                    <a:bodyPr/>
                    <a:lstStyle/>
                    <a:p>
                      <a:pPr algn="ctr"/>
                      <a:r>
                        <a:rPr lang="ru-RU" sz="2400" b="1" i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Глагол + </a:t>
                      </a:r>
                      <a:r>
                        <a:rPr lang="en-US" sz="2400" b="1" i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somebody + </a:t>
                      </a:r>
                      <a:r>
                        <a:rPr lang="ru-RU" sz="2400" b="1" i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частица </a:t>
                      </a:r>
                      <a:r>
                        <a:rPr lang="en-US" sz="2400" b="1" i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to + </a:t>
                      </a:r>
                      <a:r>
                        <a:rPr lang="ru-RU" sz="2400" b="1" i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инфинитив</a:t>
                      </a:r>
                      <a:endParaRPr lang="ru-RU" sz="3200" b="1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53B7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7897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advise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советовать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97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allow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разрешать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97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encourage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воодушевлять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97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forbid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запрещать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97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permit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разрешать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97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remind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напоминать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97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warn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предупреждать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78972"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b="1" i="1" kern="1200" dirty="0" smtClean="0">
                          <a:solidFill>
                            <a:srgbClr val="853B7C"/>
                          </a:solidFill>
                          <a:latin typeface="+mn-lt"/>
                          <a:ea typeface="+mn-ea"/>
                          <a:cs typeface="+mn-cs"/>
                        </a:rPr>
                        <a:t>My lawyer forbade me to discuss this.</a:t>
                      </a:r>
                    </a:p>
                    <a:p>
                      <a:pPr algn="ctr"/>
                      <a:r>
                        <a:rPr lang="en-US" sz="2000" b="1" i="1" kern="1200" dirty="0" smtClean="0">
                          <a:solidFill>
                            <a:srgbClr val="853B7C"/>
                          </a:solidFill>
                          <a:latin typeface="+mn-lt"/>
                          <a:ea typeface="+mn-ea"/>
                          <a:cs typeface="+mn-cs"/>
                        </a:rPr>
                        <a:t>My parents permitted me to go to the party.</a:t>
                      </a:r>
                    </a:p>
                    <a:p>
                      <a:pPr algn="ctr"/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rgbClr val="853B7C"/>
                </a:solidFill>
              </a:rPr>
              <a:t>Список вводных глаголов</a:t>
            </a:r>
            <a:endParaRPr lang="ru-RU" sz="4000" b="1" dirty="0">
              <a:solidFill>
                <a:srgbClr val="853B7C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667838" y="1316173"/>
            <a:ext cx="7927521" cy="800009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000" dirty="0" smtClean="0"/>
              <a:t>Косвенную речь можно передавать не только с помощью глаголов </a:t>
            </a:r>
            <a:endParaRPr lang="en-US" sz="2000" dirty="0" smtClean="0"/>
          </a:p>
          <a:p>
            <a:pPr algn="ctr">
              <a:buNone/>
            </a:pPr>
            <a:r>
              <a:rPr lang="en-US" sz="2000" b="1" dirty="0" smtClean="0">
                <a:solidFill>
                  <a:srgbClr val="853B7C"/>
                </a:solidFill>
              </a:rPr>
              <a:t>ask</a:t>
            </a:r>
            <a:r>
              <a:rPr lang="ru-RU" sz="2000" b="1" dirty="0" smtClean="0">
                <a:solidFill>
                  <a:srgbClr val="853B7C"/>
                </a:solidFill>
              </a:rPr>
              <a:t>, </a:t>
            </a:r>
            <a:r>
              <a:rPr lang="ru-RU" sz="2000" b="1" dirty="0" err="1" smtClean="0">
                <a:solidFill>
                  <a:srgbClr val="853B7C"/>
                </a:solidFill>
              </a:rPr>
              <a:t>say</a:t>
            </a:r>
            <a:r>
              <a:rPr lang="ru-RU" sz="2000" b="1" dirty="0" smtClean="0">
                <a:solidFill>
                  <a:srgbClr val="853B7C"/>
                </a:solidFill>
              </a:rPr>
              <a:t>, </a:t>
            </a:r>
            <a:r>
              <a:rPr lang="ru-RU" sz="2000" b="1" dirty="0" err="1" smtClean="0">
                <a:solidFill>
                  <a:srgbClr val="853B7C"/>
                </a:solidFill>
              </a:rPr>
              <a:t>answer</a:t>
            </a:r>
            <a:r>
              <a:rPr lang="ru-RU" sz="2000" b="1" dirty="0" smtClean="0">
                <a:solidFill>
                  <a:srgbClr val="853B7C"/>
                </a:solidFill>
              </a:rPr>
              <a:t> </a:t>
            </a:r>
            <a:r>
              <a:rPr lang="ru-RU" sz="2000" dirty="0" smtClean="0"/>
              <a:t>и </a:t>
            </a:r>
            <a:r>
              <a:rPr lang="ru-RU" sz="2000" b="1" dirty="0" err="1" smtClean="0">
                <a:solidFill>
                  <a:srgbClr val="853B7C"/>
                </a:solidFill>
              </a:rPr>
              <a:t>tell</a:t>
            </a:r>
            <a:r>
              <a:rPr lang="ru-RU" sz="2000" dirty="0" smtClean="0"/>
              <a:t>.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240971" y="2220685"/>
          <a:ext cx="6805749" cy="33702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31029"/>
                <a:gridCol w="3474720"/>
              </a:tblGrid>
              <a:tr h="478972">
                <a:tc gridSpan="2">
                  <a:txBody>
                    <a:bodyPr/>
                    <a:lstStyle/>
                    <a:p>
                      <a:pPr algn="ctr"/>
                      <a:r>
                        <a:rPr lang="ru-RU" sz="2400" b="1" i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Глагол + форма -</a:t>
                      </a:r>
                      <a:r>
                        <a:rPr lang="en-US" sz="2400" b="1" i="0" kern="1200" dirty="0" err="1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ing</a:t>
                      </a:r>
                      <a:endParaRPr lang="ru-RU" sz="2400" b="1" i="0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53B7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7897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apologize</a:t>
                      </a:r>
                      <a:r>
                        <a:rPr lang="en-US" sz="2000" baseline="0" dirty="0" smtClean="0"/>
                        <a:t> for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извиняться</a:t>
                      </a:r>
                      <a:r>
                        <a:rPr lang="ru-RU" sz="2000" baseline="0" dirty="0" smtClean="0"/>
                        <a:t> за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97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complain</a:t>
                      </a:r>
                      <a:r>
                        <a:rPr lang="en-US" sz="2000" baseline="0" dirty="0" smtClean="0"/>
                        <a:t> to </a:t>
                      </a:r>
                      <a:r>
                        <a:rPr lang="en-US" sz="2000" baseline="0" dirty="0" err="1" smtClean="0"/>
                        <a:t>sb</a:t>
                      </a:r>
                      <a:r>
                        <a:rPr lang="en-US" sz="2000" baseline="0" dirty="0" smtClean="0"/>
                        <a:t> of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жаловаться</a:t>
                      </a:r>
                      <a:r>
                        <a:rPr lang="ru-RU" sz="2000" baseline="0" dirty="0" smtClean="0"/>
                        <a:t> кому-то на что-то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97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deny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отрицать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97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suggest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предлагать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78972">
                <a:tc gridSpan="2">
                  <a:txBody>
                    <a:bodyPr/>
                    <a:lstStyle/>
                    <a:p>
                      <a:pPr algn="ctr"/>
                      <a:endParaRPr lang="en-US" sz="1800" b="1" i="1" kern="1200" dirty="0" smtClean="0">
                        <a:solidFill>
                          <a:srgbClr val="853B7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2000" b="1" i="1" kern="1200" dirty="0" smtClean="0">
                          <a:solidFill>
                            <a:srgbClr val="853B7C"/>
                          </a:solidFill>
                          <a:latin typeface="+mn-lt"/>
                          <a:ea typeface="+mn-ea"/>
                          <a:cs typeface="+mn-cs"/>
                        </a:rPr>
                        <a:t>She complained to the doctor of having a headache.</a:t>
                      </a:r>
                    </a:p>
                    <a:p>
                      <a:pPr algn="ctr"/>
                      <a:r>
                        <a:rPr lang="en-US" sz="2000" b="1" i="1" kern="1200" dirty="0" smtClean="0">
                          <a:solidFill>
                            <a:srgbClr val="853B7C"/>
                          </a:solidFill>
                          <a:latin typeface="+mn-lt"/>
                          <a:ea typeface="+mn-ea"/>
                          <a:cs typeface="+mn-cs"/>
                        </a:rPr>
                        <a:t>He denied stealing</a:t>
                      </a:r>
                      <a:r>
                        <a:rPr lang="en-US" sz="2000" b="1" i="1" kern="1200" baseline="0" dirty="0" smtClean="0">
                          <a:solidFill>
                            <a:srgbClr val="853B7C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b="1" i="1" kern="1200" dirty="0" smtClean="0">
                          <a:solidFill>
                            <a:srgbClr val="853B7C"/>
                          </a:solidFill>
                          <a:latin typeface="+mn-lt"/>
                          <a:ea typeface="+mn-ea"/>
                          <a:cs typeface="+mn-cs"/>
                        </a:rPr>
                        <a:t>the money.</a:t>
                      </a:r>
                      <a:endParaRPr lang="ru-RU" sz="2000" b="1" dirty="0">
                        <a:solidFill>
                          <a:srgbClr val="853B7C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rgbClr val="853B7C"/>
                </a:solidFill>
              </a:rPr>
              <a:t>Список вводных глаголов</a:t>
            </a:r>
            <a:endParaRPr lang="ru-RU" sz="4000" b="1" dirty="0">
              <a:solidFill>
                <a:srgbClr val="853B7C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628650" y="1825625"/>
            <a:ext cx="7927521" cy="800009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000" dirty="0" smtClean="0"/>
              <a:t>Косвенную речь можно передавать не только с помощью глаголов </a:t>
            </a:r>
            <a:endParaRPr lang="en-US" sz="2000" dirty="0" smtClean="0"/>
          </a:p>
          <a:p>
            <a:pPr algn="ctr">
              <a:buNone/>
            </a:pPr>
            <a:r>
              <a:rPr lang="ru-RU" sz="2000" b="1" dirty="0" err="1" smtClean="0">
                <a:solidFill>
                  <a:srgbClr val="853B7C"/>
                </a:solidFill>
              </a:rPr>
              <a:t>a</a:t>
            </a:r>
            <a:r>
              <a:rPr lang="en-US" sz="2000" b="1" dirty="0" err="1" smtClean="0">
                <a:solidFill>
                  <a:srgbClr val="853B7C"/>
                </a:solidFill>
              </a:rPr>
              <a:t>sk</a:t>
            </a:r>
            <a:r>
              <a:rPr lang="ru-RU" sz="2000" b="1" dirty="0" smtClean="0">
                <a:solidFill>
                  <a:srgbClr val="853B7C"/>
                </a:solidFill>
              </a:rPr>
              <a:t>, </a:t>
            </a:r>
            <a:r>
              <a:rPr lang="ru-RU" sz="2000" b="1" dirty="0" err="1" smtClean="0">
                <a:solidFill>
                  <a:srgbClr val="853B7C"/>
                </a:solidFill>
              </a:rPr>
              <a:t>say</a:t>
            </a:r>
            <a:r>
              <a:rPr lang="ru-RU" sz="2000" b="1" dirty="0" smtClean="0">
                <a:solidFill>
                  <a:srgbClr val="853B7C"/>
                </a:solidFill>
              </a:rPr>
              <a:t>, </a:t>
            </a:r>
            <a:r>
              <a:rPr lang="ru-RU" sz="2000" b="1" dirty="0" err="1" smtClean="0">
                <a:solidFill>
                  <a:srgbClr val="853B7C"/>
                </a:solidFill>
              </a:rPr>
              <a:t>answer</a:t>
            </a:r>
            <a:r>
              <a:rPr lang="ru-RU" sz="2000" b="1" dirty="0" smtClean="0">
                <a:solidFill>
                  <a:srgbClr val="853B7C"/>
                </a:solidFill>
              </a:rPr>
              <a:t> </a:t>
            </a:r>
            <a:r>
              <a:rPr lang="ru-RU" sz="2000" dirty="0" smtClean="0"/>
              <a:t>и </a:t>
            </a:r>
            <a:r>
              <a:rPr lang="ru-RU" sz="2000" b="1" dirty="0" err="1" smtClean="0">
                <a:solidFill>
                  <a:srgbClr val="853B7C"/>
                </a:solidFill>
              </a:rPr>
              <a:t>tell</a:t>
            </a:r>
            <a:r>
              <a:rPr lang="ru-RU" sz="2000" dirty="0" smtClean="0"/>
              <a:t>.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293222" y="2782387"/>
          <a:ext cx="6662058" cy="36445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31029"/>
                <a:gridCol w="3331029"/>
              </a:tblGrid>
              <a:tr h="478972">
                <a:tc gridSpan="2">
                  <a:txBody>
                    <a:bodyPr/>
                    <a:lstStyle/>
                    <a:p>
                      <a:pPr algn="ctr"/>
                      <a:r>
                        <a:rPr lang="ru-RU" sz="2400" b="1" i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Глагол + </a:t>
                      </a:r>
                      <a:r>
                        <a:rPr lang="en-US" sz="2400" b="1" i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endParaRPr lang="ru-RU" sz="2400" b="1" i="0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53B7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7897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explain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объяснять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97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promise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обещать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97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inform </a:t>
                      </a:r>
                      <a:r>
                        <a:rPr lang="en-US" sz="2000" dirty="0" err="1" smtClean="0"/>
                        <a:t>sb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информировать кого-либо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97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boast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хвастаться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78972">
                <a:tc gridSpan="2">
                  <a:txBody>
                    <a:bodyPr/>
                    <a:lstStyle/>
                    <a:p>
                      <a:pPr algn="ctr"/>
                      <a:endParaRPr lang="en-US" sz="1800" b="0" i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2000" b="1" i="1" kern="1200" dirty="0" smtClean="0">
                          <a:solidFill>
                            <a:srgbClr val="853B7C"/>
                          </a:solidFill>
                          <a:latin typeface="+mn-lt"/>
                          <a:ea typeface="+mn-ea"/>
                          <a:cs typeface="+mn-cs"/>
                        </a:rPr>
                        <a:t>He explained that he would not be able to do it.</a:t>
                      </a:r>
                    </a:p>
                    <a:p>
                      <a:pPr algn="ctr"/>
                      <a:r>
                        <a:rPr lang="en-US" sz="2000" b="1" i="1" kern="1200" dirty="0" smtClean="0">
                          <a:solidFill>
                            <a:srgbClr val="853B7C"/>
                          </a:solidFill>
                          <a:latin typeface="+mn-lt"/>
                          <a:ea typeface="+mn-ea"/>
                          <a:cs typeface="+mn-cs"/>
                        </a:rPr>
                        <a:t>He boasted that he was the cleverest student.</a:t>
                      </a:r>
                    </a:p>
                    <a:p>
                      <a:pPr algn="ctr"/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rgbClr val="853B7C"/>
                </a:solidFill>
                <a:latin typeface="+mn-lt"/>
                <a:ea typeface="+mn-ea"/>
                <a:cs typeface="+mn-cs"/>
              </a:rPr>
              <a:t>Повелительное наклонение</a:t>
            </a:r>
            <a:endParaRPr lang="ru-RU" sz="4000" b="1" dirty="0">
              <a:solidFill>
                <a:srgbClr val="853B7C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ru-RU" sz="2400" dirty="0" smtClean="0"/>
              <a:t>Приказ или просьба передается с помощью инфинитива с частицей </a:t>
            </a:r>
            <a:r>
              <a:rPr lang="ru-RU" sz="2400" dirty="0" err="1" smtClean="0"/>
              <a:t>to</a:t>
            </a:r>
            <a:r>
              <a:rPr lang="ru-RU" sz="2400" dirty="0" smtClean="0"/>
              <a:t> (при отрицании добавляется частица </a:t>
            </a:r>
            <a:r>
              <a:rPr lang="ru-RU" sz="2400" dirty="0" err="1" smtClean="0"/>
              <a:t>not</a:t>
            </a:r>
            <a:r>
              <a:rPr lang="ru-RU" sz="2400" dirty="0" smtClean="0"/>
              <a:t>):</a:t>
            </a:r>
          </a:p>
          <a:p>
            <a:pPr algn="ctr">
              <a:buNone/>
            </a:pPr>
            <a:endParaRPr lang="ru-RU" sz="2400" b="1" dirty="0" smtClean="0">
              <a:solidFill>
                <a:srgbClr val="853B7C"/>
              </a:solidFill>
            </a:endParaRPr>
          </a:p>
          <a:p>
            <a:pPr algn="ctr">
              <a:buNone/>
            </a:pPr>
            <a:r>
              <a:rPr lang="en-US" sz="2400" b="1" u="sng" dirty="0" smtClean="0">
                <a:solidFill>
                  <a:srgbClr val="853B7C"/>
                </a:solidFill>
              </a:rPr>
              <a:t>ask/order/tell + </a:t>
            </a:r>
            <a:r>
              <a:rPr lang="en-US" sz="2400" b="1" u="sng" dirty="0" err="1" smtClean="0">
                <a:solidFill>
                  <a:srgbClr val="853B7C"/>
                </a:solidFill>
              </a:rPr>
              <a:t>sb</a:t>
            </a:r>
            <a:r>
              <a:rPr lang="en-US" sz="2400" b="1" u="sng" dirty="0" smtClean="0">
                <a:solidFill>
                  <a:srgbClr val="853B7C"/>
                </a:solidFill>
              </a:rPr>
              <a:t> + to V1</a:t>
            </a:r>
          </a:p>
          <a:p>
            <a:pPr algn="ctr">
              <a:buNone/>
            </a:pPr>
            <a:endParaRPr lang="en-US" sz="3200" b="1" dirty="0" smtClean="0">
              <a:solidFill>
                <a:srgbClr val="853B7C"/>
              </a:solidFill>
            </a:endParaRPr>
          </a:p>
          <a:p>
            <a:pPr algn="ctr">
              <a:buNone/>
            </a:pPr>
            <a:r>
              <a:rPr lang="en-US" sz="2000" b="1" i="1" dirty="0" smtClean="0">
                <a:solidFill>
                  <a:srgbClr val="853B7C"/>
                </a:solidFill>
              </a:rPr>
              <a:t>Mom said, “Go home!” — </a:t>
            </a:r>
            <a:r>
              <a:rPr lang="ru-RU" sz="2000" b="1" i="1" dirty="0" smtClean="0">
                <a:solidFill>
                  <a:srgbClr val="853B7C"/>
                </a:solidFill>
              </a:rPr>
              <a:t>Мама сказала: «Иди домой!»</a:t>
            </a:r>
            <a:br>
              <a:rPr lang="ru-RU" sz="2000" b="1" i="1" dirty="0" smtClean="0">
                <a:solidFill>
                  <a:srgbClr val="853B7C"/>
                </a:solidFill>
              </a:rPr>
            </a:br>
            <a:r>
              <a:rPr lang="en-US" sz="2000" b="1" i="1" dirty="0" smtClean="0">
                <a:solidFill>
                  <a:srgbClr val="853B7C"/>
                </a:solidFill>
              </a:rPr>
              <a:t>Mom said to go home. — </a:t>
            </a:r>
            <a:r>
              <a:rPr lang="ru-RU" sz="2000" b="1" i="1" dirty="0" smtClean="0">
                <a:solidFill>
                  <a:srgbClr val="853B7C"/>
                </a:solidFill>
              </a:rPr>
              <a:t>Мама сказала идти домой.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rgbClr val="853B7C"/>
                </a:solidFill>
                <a:latin typeface="+mn-lt"/>
                <a:ea typeface="+mn-ea"/>
                <a:cs typeface="+mn-cs"/>
              </a:rPr>
              <a:t>Повелительное наклонение</a:t>
            </a:r>
            <a:endParaRPr lang="ru-RU" sz="4000" b="1" dirty="0">
              <a:solidFill>
                <a:srgbClr val="853B7C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628650" y="1433740"/>
            <a:ext cx="7927521" cy="800009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000" dirty="0" smtClean="0"/>
              <a:t>Когда мы передаем кому-то приказ или просьбу, мы не используем слово </a:t>
            </a:r>
            <a:r>
              <a:rPr lang="ru-RU" sz="2000" b="1" dirty="0" err="1" smtClean="0">
                <a:solidFill>
                  <a:srgbClr val="853B7C"/>
                </a:solidFill>
              </a:rPr>
              <a:t>say</a:t>
            </a:r>
            <a:r>
              <a:rPr lang="ru-RU" sz="2000" b="1" dirty="0" smtClean="0">
                <a:solidFill>
                  <a:srgbClr val="853B7C"/>
                </a:solidFill>
              </a:rPr>
              <a:t> (said)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188720" y="2142307"/>
          <a:ext cx="6662058" cy="405384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31029"/>
                <a:gridCol w="3331029"/>
              </a:tblGrid>
              <a:tr h="47897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tell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сказать, велеть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97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order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приказывать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97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ask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просить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97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advise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советовать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97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allow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разрешать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97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offer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предлагать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97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recommend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рекомендовать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78972"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i="1" kern="1200" dirty="0" err="1" smtClean="0">
                          <a:solidFill>
                            <a:srgbClr val="853B7C"/>
                          </a:solidFill>
                          <a:latin typeface="+mn-lt"/>
                          <a:ea typeface="+mn-ea"/>
                          <a:cs typeface="+mn-cs"/>
                        </a:rPr>
                        <a:t>Mother</a:t>
                      </a:r>
                      <a:r>
                        <a:rPr lang="ru-RU" sz="2000" b="1" i="1" kern="1200" dirty="0" smtClean="0">
                          <a:solidFill>
                            <a:srgbClr val="853B7C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1" i="1" kern="1200" dirty="0" err="1" smtClean="0">
                          <a:solidFill>
                            <a:srgbClr val="853B7C"/>
                          </a:solidFill>
                          <a:latin typeface="+mn-lt"/>
                          <a:ea typeface="+mn-ea"/>
                          <a:cs typeface="+mn-cs"/>
                        </a:rPr>
                        <a:t>asked</a:t>
                      </a:r>
                      <a:r>
                        <a:rPr lang="ru-RU" sz="2000" b="1" i="1" kern="1200" dirty="0" smtClean="0">
                          <a:solidFill>
                            <a:srgbClr val="853B7C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1" i="1" kern="1200" dirty="0" err="1" smtClean="0">
                          <a:solidFill>
                            <a:srgbClr val="853B7C"/>
                          </a:solidFill>
                          <a:latin typeface="+mn-lt"/>
                          <a:ea typeface="+mn-ea"/>
                          <a:cs typeface="+mn-cs"/>
                        </a:rPr>
                        <a:t>to</a:t>
                      </a:r>
                      <a:r>
                        <a:rPr lang="ru-RU" sz="2000" b="1" i="1" kern="1200" dirty="0" smtClean="0">
                          <a:solidFill>
                            <a:srgbClr val="853B7C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1" i="1" kern="1200" dirty="0" err="1" smtClean="0">
                          <a:solidFill>
                            <a:srgbClr val="853B7C"/>
                          </a:solidFill>
                          <a:latin typeface="+mn-lt"/>
                          <a:ea typeface="+mn-ea"/>
                          <a:cs typeface="+mn-cs"/>
                        </a:rPr>
                        <a:t>be</a:t>
                      </a:r>
                      <a:r>
                        <a:rPr lang="ru-RU" sz="2000" b="1" i="1" kern="1200" dirty="0" smtClean="0">
                          <a:solidFill>
                            <a:srgbClr val="853B7C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1" i="1" kern="1200" dirty="0" err="1" smtClean="0">
                          <a:solidFill>
                            <a:srgbClr val="853B7C"/>
                          </a:solidFill>
                          <a:latin typeface="+mn-lt"/>
                          <a:ea typeface="+mn-ea"/>
                          <a:cs typeface="+mn-cs"/>
                        </a:rPr>
                        <a:t>careful</a:t>
                      </a:r>
                      <a:r>
                        <a:rPr lang="ru-RU" sz="2000" b="1" i="1" kern="1200" dirty="0" smtClean="0">
                          <a:solidFill>
                            <a:srgbClr val="853B7C"/>
                          </a:solidFill>
                          <a:latin typeface="+mn-lt"/>
                          <a:ea typeface="+mn-ea"/>
                          <a:cs typeface="+mn-cs"/>
                        </a:rPr>
                        <a:t> – Мама попросила быть осторожными.</a:t>
                      </a:r>
                      <a:endParaRPr lang="ru-RU" sz="2000" b="1" i="1" kern="1200" dirty="0">
                        <a:solidFill>
                          <a:srgbClr val="853B7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 smtClean="0">
                <a:solidFill>
                  <a:srgbClr val="853B7C"/>
                </a:solidFill>
                <a:latin typeface="+mn-lt"/>
                <a:ea typeface="+mn-ea"/>
                <a:cs typeface="+mn-cs"/>
              </a:rPr>
              <a:t>Report the sentences</a:t>
            </a:r>
            <a:endParaRPr lang="ru-RU" sz="4000" b="1" dirty="0">
              <a:solidFill>
                <a:srgbClr val="853B7C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628650" y="1433740"/>
            <a:ext cx="8188779" cy="4379231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ru-RU" sz="2000" dirty="0" smtClean="0"/>
          </a:p>
          <a:p>
            <a:pPr marL="457200" indent="-457200">
              <a:buAutoNum type="arabicPeriod"/>
            </a:pPr>
            <a:r>
              <a:rPr lang="en-US" sz="2000" dirty="0" smtClean="0"/>
              <a:t>“</a:t>
            </a:r>
            <a:r>
              <a:rPr lang="en-US" sz="2000" dirty="0" smtClean="0"/>
              <a:t>Bella</a:t>
            </a:r>
            <a:r>
              <a:rPr lang="en-US" sz="2000" dirty="0" smtClean="0"/>
              <a:t> </a:t>
            </a:r>
            <a:r>
              <a:rPr lang="en-US" sz="2000" dirty="0" smtClean="0"/>
              <a:t>is coming to see us </a:t>
            </a:r>
            <a:r>
              <a:rPr lang="en-US" sz="2000" dirty="0" smtClean="0"/>
              <a:t>today,” </a:t>
            </a:r>
            <a:r>
              <a:rPr lang="en-US" sz="2000" dirty="0" smtClean="0"/>
              <a:t>they said to us.</a:t>
            </a:r>
          </a:p>
          <a:p>
            <a:pPr marL="457200" indent="-457200">
              <a:buAutoNum type="arabicPeriod"/>
            </a:pPr>
            <a:r>
              <a:rPr lang="en-US" sz="2000" dirty="0" smtClean="0"/>
              <a:t>“I’ll buy a new magazine” sister said to </a:t>
            </a:r>
            <a:r>
              <a:rPr lang="en-US" sz="2000" dirty="0" smtClean="0"/>
              <a:t>her.</a:t>
            </a:r>
            <a:endParaRPr lang="en-US" sz="2000" dirty="0" smtClean="0"/>
          </a:p>
          <a:p>
            <a:pPr marL="457200" indent="-457200">
              <a:buAutoNum type="arabicPeriod"/>
            </a:pPr>
            <a:r>
              <a:rPr lang="en-US" sz="2000" dirty="0" smtClean="0"/>
              <a:t>“Our group helped the needy last </a:t>
            </a:r>
            <a:r>
              <a:rPr lang="en-US" sz="2000" dirty="0" smtClean="0"/>
              <a:t>spring” </a:t>
            </a:r>
            <a:r>
              <a:rPr lang="en-US" sz="2000" dirty="0" smtClean="0"/>
              <a:t>said the woman.</a:t>
            </a:r>
          </a:p>
          <a:p>
            <a:pPr marL="457200" indent="-457200">
              <a:buAutoNum type="arabicPeriod"/>
            </a:pPr>
            <a:r>
              <a:rPr lang="en-US" sz="2000" dirty="0" smtClean="0"/>
              <a:t>“I can’t listen to this loud music” said Sally to John.</a:t>
            </a:r>
          </a:p>
          <a:p>
            <a:pPr marL="457200" indent="-457200">
              <a:buAutoNum type="arabicPeriod"/>
            </a:pPr>
            <a:r>
              <a:rPr lang="en-US" sz="2000" dirty="0" smtClean="0"/>
              <a:t>“She’s played the </a:t>
            </a:r>
            <a:r>
              <a:rPr lang="en-US" sz="2000" dirty="0" smtClean="0"/>
              <a:t>guitar</a:t>
            </a:r>
            <a:r>
              <a:rPr lang="en-US" sz="2000" dirty="0" smtClean="0"/>
              <a:t> </a:t>
            </a:r>
            <a:r>
              <a:rPr lang="en-US" sz="2000" dirty="0" smtClean="0"/>
              <a:t>once,” </a:t>
            </a:r>
            <a:r>
              <a:rPr lang="en-US" sz="2000" dirty="0" smtClean="0"/>
              <a:t>Harry </a:t>
            </a:r>
            <a:r>
              <a:rPr lang="en-US" sz="2000" dirty="0" smtClean="0"/>
              <a:t>said to him.</a:t>
            </a:r>
            <a:endParaRPr lang="ru-RU" sz="2000" dirty="0" smtClean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 smtClean="0">
                <a:solidFill>
                  <a:srgbClr val="853B7C"/>
                </a:solidFill>
                <a:latin typeface="+mn-lt"/>
                <a:ea typeface="+mn-ea"/>
                <a:cs typeface="+mn-cs"/>
              </a:rPr>
              <a:t>Report the questions</a:t>
            </a:r>
            <a:endParaRPr lang="ru-RU" sz="4000" b="1" dirty="0">
              <a:solidFill>
                <a:srgbClr val="853B7C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628650" y="1433740"/>
            <a:ext cx="8188779" cy="4379231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pPr marL="457200" indent="-457200">
              <a:buAutoNum type="arabicPeriod"/>
            </a:pPr>
            <a:r>
              <a:rPr lang="en-US" sz="2000" dirty="0" smtClean="0"/>
              <a:t>“When did </a:t>
            </a:r>
            <a:r>
              <a:rPr lang="en-US" sz="2000" dirty="0" smtClean="0"/>
              <a:t>you</a:t>
            </a:r>
            <a:r>
              <a:rPr lang="en-US" sz="2000" dirty="0" smtClean="0"/>
              <a:t> </a:t>
            </a:r>
            <a:r>
              <a:rPr lang="en-US" sz="2000" dirty="0" smtClean="0"/>
              <a:t>go travelling?” asked mum.</a:t>
            </a:r>
          </a:p>
          <a:p>
            <a:pPr marL="457200" indent="-457200">
              <a:buAutoNum type="arabicPeriod"/>
            </a:pPr>
            <a:r>
              <a:rPr lang="en-US" sz="2000" dirty="0" smtClean="0"/>
              <a:t>“ Has </a:t>
            </a:r>
            <a:r>
              <a:rPr lang="en-US" sz="2000" dirty="0" smtClean="0"/>
              <a:t>he </a:t>
            </a:r>
            <a:r>
              <a:rPr lang="en-US" sz="2000" dirty="0" smtClean="0"/>
              <a:t>taken photos this </a:t>
            </a:r>
            <a:r>
              <a:rPr lang="en-US" sz="2000" dirty="0" smtClean="0"/>
              <a:t>winter?” </a:t>
            </a:r>
            <a:r>
              <a:rPr lang="en-US" sz="2000" dirty="0" smtClean="0"/>
              <a:t>asked </a:t>
            </a:r>
            <a:r>
              <a:rPr lang="en-US" sz="2000" dirty="0" smtClean="0"/>
              <a:t>Yan.</a:t>
            </a:r>
            <a:endParaRPr lang="en-US" sz="2000" dirty="0" smtClean="0"/>
          </a:p>
          <a:p>
            <a:pPr marL="457200" indent="-457200">
              <a:buAutoNum type="arabicPeriod"/>
            </a:pPr>
            <a:r>
              <a:rPr lang="en-US" sz="2000" dirty="0" smtClean="0"/>
              <a:t>“Where is the </a:t>
            </a:r>
            <a:r>
              <a:rPr lang="en-US" sz="2000" dirty="0" err="1" smtClean="0"/>
              <a:t>Bolshoy</a:t>
            </a:r>
            <a:r>
              <a:rPr lang="en-US" sz="2000" dirty="0" smtClean="0"/>
              <a:t> Theatre?” </a:t>
            </a:r>
            <a:r>
              <a:rPr lang="en-US" sz="2000" dirty="0" smtClean="0"/>
              <a:t>asked the stranger.</a:t>
            </a:r>
          </a:p>
          <a:p>
            <a:pPr marL="457200" indent="-457200">
              <a:buAutoNum type="arabicPeriod"/>
            </a:pPr>
            <a:r>
              <a:rPr lang="en-US" sz="2000" dirty="0" smtClean="0"/>
              <a:t>“Where are they going tomorrow?” asked the guide.</a:t>
            </a:r>
          </a:p>
          <a:p>
            <a:pPr marL="457200" indent="-457200">
              <a:buAutoNum type="arabicPeriod"/>
            </a:pPr>
            <a:r>
              <a:rPr lang="en-US" sz="2000" dirty="0" smtClean="0"/>
              <a:t>“Can she go out with us?” </a:t>
            </a:r>
            <a:r>
              <a:rPr lang="en-US" sz="2000" dirty="0" smtClean="0"/>
              <a:t>they </a:t>
            </a:r>
            <a:r>
              <a:rPr lang="en-US" sz="2000" dirty="0" smtClean="0"/>
              <a:t>asked.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 smtClean="0">
                <a:solidFill>
                  <a:srgbClr val="853B7C"/>
                </a:solidFill>
                <a:latin typeface="+mn-lt"/>
                <a:ea typeface="+mn-ea"/>
                <a:cs typeface="+mn-cs"/>
              </a:rPr>
              <a:t>Report the orders</a:t>
            </a:r>
            <a:endParaRPr lang="ru-RU" sz="4000" b="1" dirty="0">
              <a:solidFill>
                <a:srgbClr val="853B7C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628650" y="1433740"/>
            <a:ext cx="8188779" cy="4379231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pPr marL="457200" indent="-457200">
              <a:buAutoNum type="arabicPeriod"/>
            </a:pPr>
            <a:r>
              <a:rPr lang="en-US" sz="2000" dirty="0" smtClean="0"/>
              <a:t>“Don’t stay there too late,” said </a:t>
            </a:r>
            <a:r>
              <a:rPr lang="en-US" sz="2000" dirty="0" smtClean="0"/>
              <a:t>father.</a:t>
            </a:r>
            <a:endParaRPr lang="en-US" sz="2000" dirty="0" smtClean="0"/>
          </a:p>
          <a:p>
            <a:pPr marL="457200" indent="-457200">
              <a:buAutoNum type="arabicPeriod"/>
            </a:pPr>
            <a:r>
              <a:rPr lang="en-US" sz="2000" dirty="0" smtClean="0"/>
              <a:t>“ Follow the instructor,” said the </a:t>
            </a:r>
            <a:r>
              <a:rPr lang="en-US" sz="2000" dirty="0" smtClean="0"/>
              <a:t>manager.</a:t>
            </a:r>
            <a:endParaRPr lang="en-US" sz="2000" dirty="0" smtClean="0"/>
          </a:p>
          <a:p>
            <a:pPr marL="457200" indent="-457200">
              <a:buAutoNum type="arabicPeriod"/>
            </a:pPr>
            <a:r>
              <a:rPr lang="en-US" sz="2000" dirty="0" smtClean="0"/>
              <a:t>“ Hand in your papers,” said the </a:t>
            </a:r>
            <a:r>
              <a:rPr lang="en-US" sz="2000" dirty="0" smtClean="0"/>
              <a:t>teacher.</a:t>
            </a:r>
            <a:endParaRPr lang="en-US" sz="2000" dirty="0" smtClean="0"/>
          </a:p>
          <a:p>
            <a:pPr marL="457200" indent="-457200">
              <a:buAutoNum type="arabicPeriod"/>
            </a:pPr>
            <a:r>
              <a:rPr lang="en-US" sz="2000" dirty="0" smtClean="0"/>
              <a:t>“Don’t bring your dog with you,” said the </a:t>
            </a:r>
            <a:r>
              <a:rPr lang="en-US" sz="2000" dirty="0" smtClean="0"/>
              <a:t>driver.</a:t>
            </a:r>
            <a:endParaRPr lang="en-US" sz="2000" dirty="0" smtClean="0"/>
          </a:p>
          <a:p>
            <a:pPr marL="457200" indent="-457200">
              <a:buAutoNum type="arabicPeriod"/>
            </a:pPr>
            <a:r>
              <a:rPr lang="en-US" sz="2000" dirty="0" smtClean="0"/>
              <a:t>“ Come to see us on </a:t>
            </a:r>
            <a:r>
              <a:rPr lang="en-US" sz="2000" dirty="0" smtClean="0"/>
              <a:t>Thursday,” </a:t>
            </a:r>
            <a:r>
              <a:rPr lang="en-US" sz="2000" dirty="0" smtClean="0"/>
              <a:t>said the teacher.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4626</TotalTime>
  <Words>864</Words>
  <Application>Microsoft Office PowerPoint</Application>
  <PresentationFormat>Экран (4:3)</PresentationFormat>
  <Paragraphs>240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Office Theme</vt:lpstr>
      <vt:lpstr>Reported Speech</vt:lpstr>
      <vt:lpstr>Direct speech</vt:lpstr>
      <vt:lpstr>Reported speech  (Indirect speech)</vt:lpstr>
      <vt:lpstr>Reported speech  (Indirect speech)</vt:lpstr>
      <vt:lpstr>Reported speech  (Indirect speech)</vt:lpstr>
      <vt:lpstr>Согласование времён</vt:lpstr>
      <vt:lpstr>Согласование времён</vt:lpstr>
      <vt:lpstr>Согласование времён</vt:lpstr>
      <vt:lpstr> Согласование времён Модальные глаголы</vt:lpstr>
      <vt:lpstr>Согласование времён Указатели времён</vt:lpstr>
      <vt:lpstr>Вопросы в косвенной речи</vt:lpstr>
      <vt:lpstr>Вопросы в косвенной речи</vt:lpstr>
      <vt:lpstr> Вопросы в косвенной речи</vt:lpstr>
      <vt:lpstr>Список вводных глаголов</vt:lpstr>
      <vt:lpstr>Список вводных глаголов</vt:lpstr>
      <vt:lpstr>Список вводных глаголов</vt:lpstr>
      <vt:lpstr>Список вводных глаголов</vt:lpstr>
      <vt:lpstr>Список вводных глаголов</vt:lpstr>
      <vt:lpstr>Повелительное наклонение</vt:lpstr>
      <vt:lpstr>Повелительное наклонение</vt:lpstr>
      <vt:lpstr>Report the sentences</vt:lpstr>
      <vt:lpstr>Report the questions</vt:lpstr>
      <vt:lpstr>Report the orders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User</dc:creator>
  <cp:lastModifiedBy>Пользователь</cp:lastModifiedBy>
  <cp:revision>45</cp:revision>
  <dcterms:created xsi:type="dcterms:W3CDTF">2020-01-15T14:10:04Z</dcterms:created>
  <dcterms:modified xsi:type="dcterms:W3CDTF">2021-03-21T15:21:41Z</dcterms:modified>
</cp:coreProperties>
</file>